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7" r:id="rId1"/>
  </p:sldMasterIdLst>
  <p:notesMasterIdLst>
    <p:notesMasterId r:id="rId64"/>
  </p:notesMasterIdLst>
  <p:sldIdLst>
    <p:sldId id="283" r:id="rId2"/>
    <p:sldId id="284" r:id="rId3"/>
    <p:sldId id="394" r:id="rId4"/>
    <p:sldId id="393" r:id="rId5"/>
    <p:sldId id="397" r:id="rId6"/>
    <p:sldId id="398" r:id="rId7"/>
    <p:sldId id="299" r:id="rId8"/>
    <p:sldId id="399" r:id="rId9"/>
    <p:sldId id="400" r:id="rId10"/>
    <p:sldId id="401" r:id="rId11"/>
    <p:sldId id="402" r:id="rId12"/>
    <p:sldId id="395" r:id="rId13"/>
    <p:sldId id="405" r:id="rId14"/>
    <p:sldId id="406" r:id="rId15"/>
    <p:sldId id="407" r:id="rId16"/>
    <p:sldId id="408" r:id="rId17"/>
    <p:sldId id="409" r:id="rId18"/>
    <p:sldId id="410" r:id="rId19"/>
    <p:sldId id="411" r:id="rId20"/>
    <p:sldId id="314" r:id="rId21"/>
    <p:sldId id="298" r:id="rId22"/>
    <p:sldId id="309" r:id="rId23"/>
    <p:sldId id="347" r:id="rId24"/>
    <p:sldId id="348" r:id="rId25"/>
    <p:sldId id="350" r:id="rId26"/>
    <p:sldId id="349" r:id="rId27"/>
    <p:sldId id="334" r:id="rId28"/>
    <p:sldId id="332" r:id="rId29"/>
    <p:sldId id="370" r:id="rId30"/>
    <p:sldId id="362" r:id="rId31"/>
    <p:sldId id="363" r:id="rId32"/>
    <p:sldId id="364" r:id="rId33"/>
    <p:sldId id="366" r:id="rId34"/>
    <p:sldId id="367" r:id="rId35"/>
    <p:sldId id="368" r:id="rId36"/>
    <p:sldId id="369" r:id="rId37"/>
    <p:sldId id="371" r:id="rId38"/>
    <p:sldId id="373" r:id="rId39"/>
    <p:sldId id="374" r:id="rId40"/>
    <p:sldId id="372" r:id="rId41"/>
    <p:sldId id="377" r:id="rId42"/>
    <p:sldId id="376" r:id="rId43"/>
    <p:sldId id="379" r:id="rId44"/>
    <p:sldId id="380" r:id="rId45"/>
    <p:sldId id="361" r:id="rId46"/>
    <p:sldId id="378" r:id="rId47"/>
    <p:sldId id="384" r:id="rId48"/>
    <p:sldId id="383" r:id="rId49"/>
    <p:sldId id="382" r:id="rId50"/>
    <p:sldId id="381" r:id="rId51"/>
    <p:sldId id="351" r:id="rId52"/>
    <p:sldId id="339" r:id="rId53"/>
    <p:sldId id="338" r:id="rId54"/>
    <p:sldId id="355" r:id="rId55"/>
    <p:sldId id="385" r:id="rId56"/>
    <p:sldId id="386" r:id="rId57"/>
    <p:sldId id="387" r:id="rId58"/>
    <p:sldId id="388" r:id="rId59"/>
    <p:sldId id="389" r:id="rId60"/>
    <p:sldId id="390" r:id="rId61"/>
    <p:sldId id="403" r:id="rId62"/>
    <p:sldId id="404" r:id="rId63"/>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CEC4"/>
    <a:srgbClr val="C8F4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0425D19-A8E0-4AA0-AD08-E294097495EF}">
  <a:tblStyle styleId="{60425D19-A8E0-4AA0-AD08-E294097495EF}"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60"/>
    <p:restoredTop sz="72368"/>
  </p:normalViewPr>
  <p:slideViewPr>
    <p:cSldViewPr snapToGrid="0" snapToObjects="1">
      <p:cViewPr>
        <p:scale>
          <a:sx n="62" d="100"/>
          <a:sy n="62" d="100"/>
        </p:scale>
        <p:origin x="1984" y="6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notesMaster" Target="notesMasters/notesMaster1.xml"/><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2371966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Shape 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 name="Shape 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90897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solidFill>
                  <a:schemeClr val="tx2">
                    <a:lumMod val="50000"/>
                  </a:schemeClr>
                </a:solidFill>
                <a:latin typeface="Montserrat" charset="0"/>
                <a:ea typeface="Montserrat" charset="0"/>
                <a:cs typeface="Montserrat" charset="0"/>
              </a:rPr>
              <a:t>The main goal of our study it to provide a user-friendly platform for the household to receive useful information from their energy monitoring system and to enable users to make sound decisions related to their energy consumption. In order to achieve this, we are going to:</a:t>
            </a:r>
          </a:p>
          <a:p>
            <a:endParaRPr lang="en-US" dirty="0"/>
          </a:p>
        </p:txBody>
      </p:sp>
    </p:spTree>
    <p:extLst>
      <p:ext uri="{BB962C8B-B14F-4D97-AF65-F5344CB8AC3E}">
        <p14:creationId xmlns:p14="http://schemas.microsoft.com/office/powerpoint/2010/main" val="157011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solidFill>
                  <a:schemeClr val="tx2">
                    <a:lumMod val="50000"/>
                  </a:schemeClr>
                </a:solidFill>
                <a:latin typeface="Montserrat" charset="0"/>
                <a:ea typeface="Montserrat" charset="0"/>
                <a:cs typeface="Montserrat" charset="0"/>
              </a:rPr>
              <a:t>The main goal of our study it to provide a user-friendly platform for the household to receive useful information from their energy monitoring system and to enable users to make sound decisions related to their energy consumption. In order to achieve this, we are going to:</a:t>
            </a:r>
          </a:p>
          <a:p>
            <a:endParaRPr lang="en-US" dirty="0"/>
          </a:p>
        </p:txBody>
      </p:sp>
    </p:spTree>
    <p:extLst>
      <p:ext uri="{BB962C8B-B14F-4D97-AF65-F5344CB8AC3E}">
        <p14:creationId xmlns:p14="http://schemas.microsoft.com/office/powerpoint/2010/main" val="1340952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66517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smtClean="0">
                <a:solidFill>
                  <a:schemeClr val="tx1"/>
                </a:solidFill>
                <a:effectLst/>
                <a:latin typeface="+mn-lt"/>
                <a:ea typeface="+mn-ea"/>
                <a:cs typeface="+mn-cs"/>
              </a:rPr>
              <a:t>In order to facilitate weather data collection, a weather meter will be installed. The weather meter setup is developed by </a:t>
            </a:r>
            <a:r>
              <a:rPr lang="en-US" sz="1100" kern="1200" dirty="0" err="1" smtClean="0">
                <a:solidFill>
                  <a:schemeClr val="tx1"/>
                </a:solidFill>
                <a:effectLst/>
                <a:latin typeface="+mn-lt"/>
                <a:ea typeface="+mn-ea"/>
                <a:cs typeface="+mn-cs"/>
              </a:rPr>
              <a:t>Sparkfun</a:t>
            </a:r>
            <a:r>
              <a:rPr lang="en-US" sz="1100" kern="1200" dirty="0" smtClean="0">
                <a:solidFill>
                  <a:schemeClr val="tx1"/>
                </a:solidFill>
                <a:effectLst/>
                <a:latin typeface="+mn-lt"/>
                <a:ea typeface="+mn-ea"/>
                <a:cs typeface="+mn-cs"/>
              </a:rPr>
              <a:t> with product code SEN - 09842. The weather station contains measures three parameters, namely, wind speed, wind direction, and rainfall. The set-up contains no active electronics and instead uses sealed magnetic reed switches and magnets in order to obtain the weather metrics. As data pin-outs to facilitate data collection, RJ-11 cables are provided for each data sensor. </a:t>
            </a:r>
            <a:endParaRPr dirty="0"/>
          </a:p>
        </p:txBody>
      </p:sp>
    </p:spTree>
    <p:extLst>
      <p:ext uri="{BB962C8B-B14F-4D97-AF65-F5344CB8AC3E}">
        <p14:creationId xmlns:p14="http://schemas.microsoft.com/office/powerpoint/2010/main" val="9101966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smtClean="0">
                <a:solidFill>
                  <a:schemeClr val="tx1"/>
                </a:solidFill>
                <a:effectLst/>
                <a:latin typeface="+mn-lt"/>
                <a:ea typeface="+mn-ea"/>
                <a:cs typeface="+mn-cs"/>
              </a:rPr>
              <a:t>The rainfall sensor is in the form of a self-emptying tipping bucket that activates and clicks once the container collects 0.011 inches of rain which is then emptied for the next data collection cycle, this creates a contact closure which can be recorded by a microcontroller connected to it. The wind speed sensor is an anemometer which measures data determined by switch closing once it achieves one full rotation. According to the data sheet, wind speeds of 1.492 MPH equate to one switch closure per second.  The wind direction sensor’s data is based on the voltage produced by the resistors within the components of the sensor. There are eight switches within the component with each connected to a different sensor. Two switches may be closed at once to signify sixteen different positions. With this, a different voltage is produced and can be recorded corresponding to the different direction of the wind in degrees [12].</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531532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smtClean="0">
                <a:solidFill>
                  <a:schemeClr val="tx1"/>
                </a:solidFill>
                <a:effectLst/>
                <a:latin typeface="+mn-lt"/>
                <a:ea typeface="+mn-ea"/>
                <a:cs typeface="+mn-cs"/>
              </a:rPr>
              <a:t>Since the weather sensors only collected three weather parameters, a weather shield will be used to measure barometric pressure, relative humidity, and temperature. Luminosity is also one of the parameters measured by the weather shield, but it will not be used in the study. The humidity and temperature uses the HTU21D sensor, while barometric pressure is measured by the MPL3115A2 sensor. The weather shield also has provisions for connections to the weather sensor for rainfall, wind speed, and wind direction.</a:t>
            </a:r>
          </a:p>
          <a:p>
            <a:pPr lvl="0">
              <a:spcBef>
                <a:spcPts val="0"/>
              </a:spcBef>
              <a:buNone/>
            </a:pPr>
            <a:endParaRPr dirty="0"/>
          </a:p>
        </p:txBody>
      </p:sp>
    </p:spTree>
    <p:extLst>
      <p:ext uri="{BB962C8B-B14F-4D97-AF65-F5344CB8AC3E}">
        <p14:creationId xmlns:p14="http://schemas.microsoft.com/office/powerpoint/2010/main" val="3652366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07110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smtClean="0">
                <a:solidFill>
                  <a:schemeClr val="tx1"/>
                </a:solidFill>
                <a:effectLst/>
                <a:latin typeface="+mn-lt"/>
                <a:ea typeface="+mn-ea"/>
                <a:cs typeface="+mn-cs"/>
              </a:rPr>
              <a:t>Due to the </a:t>
            </a:r>
            <a:r>
              <a:rPr lang="en-US" sz="1100" kern="1200" dirty="0" err="1" smtClean="0">
                <a:solidFill>
                  <a:schemeClr val="tx1"/>
                </a:solidFill>
                <a:effectLst/>
                <a:latin typeface="+mn-lt"/>
                <a:ea typeface="+mn-ea"/>
                <a:cs typeface="+mn-cs"/>
              </a:rPr>
              <a:t>Sparkfun</a:t>
            </a:r>
            <a:r>
              <a:rPr lang="en-US" sz="1100" kern="1200" dirty="0" smtClean="0">
                <a:solidFill>
                  <a:schemeClr val="tx1"/>
                </a:solidFill>
                <a:effectLst/>
                <a:latin typeface="+mn-lt"/>
                <a:ea typeface="+mn-ea"/>
                <a:cs typeface="+mn-cs"/>
              </a:rPr>
              <a:t> Weather Meters lack of electronic components, it has to have a voltage source, and be interfaced with a microprocessor, in order for it to measure and record incoming data. An Arduino Uno will be used as the microprocessor in this study. The weather shield will be connected to it, in order for pressure, humidity, and temperature to be recorded. RJ 11 connectors will be connected to the appropriate ports in the weather shield. The RJ 11 wires from the Weather Sensors will then be connected to the Weather Shield in order to complete the setup, and measure and record rainfall, wind speed, and wind direction parameters. The Arduino code for this set-up will be designed.</a:t>
            </a:r>
          </a:p>
          <a:p>
            <a:r>
              <a:rPr lang="en-US" sz="1100" kern="1200" dirty="0" smtClean="0">
                <a:solidFill>
                  <a:schemeClr val="tx1"/>
                </a:solidFill>
                <a:effectLst/>
                <a:latin typeface="+mn-lt"/>
                <a:ea typeface="+mn-ea"/>
                <a:cs typeface="+mn-cs"/>
              </a:rPr>
              <a:t>In order to accurately measure incoming data, the results obtained should be calibrated. In order to calibrate the rainfall sensor, 12 ml of water will be released for 10 intervals, with three trials. Wind speed and direction will be calibrated against the weather station in the Manila Observatory, as well as the parameters provided by the weather shield, temperature, pressure, and humidity.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i="0" kern="1200" dirty="0" smtClean="0">
                <a:solidFill>
                  <a:schemeClr val="tx1"/>
                </a:solidFill>
                <a:effectLst/>
                <a:latin typeface="+mn-lt"/>
                <a:ea typeface="+mn-ea"/>
                <a:cs typeface="+mn-cs"/>
              </a:rPr>
              <a:t>Since the goal of the study is to develop a real time data visualization interface for the weather metrics collected by the weather station installed, data obtained by the set-up will be synchronized to a dedicated raspberry pi server. Through this server, back-end access will be established.</a:t>
            </a:r>
            <a:endParaRPr lang="en-US" sz="1100" b="1" i="1" kern="1200" dirty="0" smtClean="0">
              <a:solidFill>
                <a:schemeClr val="tx1"/>
              </a:solidFill>
              <a:effectLst/>
              <a:latin typeface="+mn-lt"/>
              <a:ea typeface="+mn-ea"/>
              <a:cs typeface="+mn-cs"/>
            </a:endParaRPr>
          </a:p>
          <a:p>
            <a:pPr lvl="0">
              <a:spcBef>
                <a:spcPts val="0"/>
              </a:spcBef>
              <a:buNone/>
            </a:pPr>
            <a:endParaRPr dirty="0"/>
          </a:p>
        </p:txBody>
      </p:sp>
    </p:spTree>
    <p:extLst>
      <p:ext uri="{BB962C8B-B14F-4D97-AF65-F5344CB8AC3E}">
        <p14:creationId xmlns:p14="http://schemas.microsoft.com/office/powerpoint/2010/main" val="6439941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smtClean="0">
                <a:solidFill>
                  <a:schemeClr val="tx1"/>
                </a:solidFill>
                <a:effectLst/>
                <a:latin typeface="+mn-lt"/>
                <a:ea typeface="+mn-ea"/>
                <a:cs typeface="+mn-cs"/>
              </a:rPr>
              <a:t>The proponents of this study will create a back-end setup in the server that accesses the R-Pi collecting the data. The data collected will be stored in a database with their respective timestamps for historical purposes. Prior to storage, the data collected from the weather meter will be post-processed for the standard unit conversion.  The applications that are to be made, for both Weather Meter and Power Prediction, will access the respective databases for the data needed. Fig. 2 and Fig. 3 show the flow chart representation of what the applications do at face value for the users.</a:t>
            </a:r>
          </a:p>
          <a:p>
            <a:r>
              <a:rPr lang="en-US" sz="1100" kern="1200" dirty="0" smtClean="0">
                <a:solidFill>
                  <a:schemeClr val="tx1"/>
                </a:solidFill>
                <a:effectLst/>
                <a:latin typeface="+mn-lt"/>
                <a:ea typeface="+mn-ea"/>
                <a:cs typeface="+mn-cs"/>
              </a:rPr>
              <a:t>JavaScript will be used as both the front-end and back-end programming language as this provides frameworks for making real-time charts through interfacing with </a:t>
            </a:r>
            <a:r>
              <a:rPr lang="en-US" sz="1100" kern="1200" dirty="0" err="1" smtClean="0">
                <a:solidFill>
                  <a:schemeClr val="tx1"/>
                </a:solidFill>
                <a:effectLst/>
                <a:latin typeface="+mn-lt"/>
                <a:ea typeface="+mn-ea"/>
                <a:cs typeface="+mn-cs"/>
              </a:rPr>
              <a:t>websockets</a:t>
            </a:r>
            <a:r>
              <a:rPr lang="en-US" sz="1100" kern="1200" dirty="0" smtClean="0">
                <a:solidFill>
                  <a:schemeClr val="tx1"/>
                </a:solidFill>
                <a:effectLst/>
                <a:latin typeface="+mn-lt"/>
                <a:ea typeface="+mn-ea"/>
                <a:cs typeface="+mn-cs"/>
              </a:rPr>
              <a:t>.</a:t>
            </a:r>
          </a:p>
          <a:p>
            <a:pPr lvl="0">
              <a:spcBef>
                <a:spcPts val="0"/>
              </a:spcBef>
              <a:buNone/>
            </a:pPr>
            <a:endParaRPr dirty="0"/>
          </a:p>
        </p:txBody>
      </p:sp>
    </p:spTree>
    <p:extLst>
      <p:ext uri="{BB962C8B-B14F-4D97-AF65-F5344CB8AC3E}">
        <p14:creationId xmlns:p14="http://schemas.microsoft.com/office/powerpoint/2010/main" val="3131242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32621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r>
              <a:rPr lang="en-US" sz="1100" b="0" i="0" u="none" strike="noStrike" kern="1200" dirty="0" smtClean="0">
                <a:solidFill>
                  <a:schemeClr val="tx1"/>
                </a:solidFill>
                <a:effectLst/>
                <a:latin typeface="+mn-lt"/>
                <a:ea typeface="+mn-ea"/>
                <a:cs typeface="+mn-cs"/>
              </a:rPr>
              <a:t>Good afternoon, everyone. I am </a:t>
            </a:r>
            <a:r>
              <a:rPr lang="en-US" sz="1100" b="0" i="0" u="none" strike="noStrike" kern="1200" dirty="0" err="1" smtClean="0">
                <a:solidFill>
                  <a:schemeClr val="tx1"/>
                </a:solidFill>
                <a:effectLst/>
                <a:latin typeface="+mn-lt"/>
                <a:ea typeface="+mn-ea"/>
                <a:cs typeface="+mn-cs"/>
              </a:rPr>
              <a:t>Rizzah</a:t>
            </a:r>
            <a:r>
              <a:rPr lang="en-US" sz="1100" b="0" i="0" u="none" strike="noStrike" kern="1200" dirty="0" smtClean="0">
                <a:solidFill>
                  <a:schemeClr val="tx1"/>
                </a:solidFill>
                <a:effectLst/>
                <a:latin typeface="+mn-lt"/>
                <a:ea typeface="+mn-ea"/>
                <a:cs typeface="+mn-cs"/>
              </a:rPr>
              <a:t> </a:t>
            </a:r>
            <a:r>
              <a:rPr lang="en-US" sz="1100" b="0" i="0" u="none" strike="noStrike" kern="1200" dirty="0" err="1" smtClean="0">
                <a:solidFill>
                  <a:schemeClr val="tx1"/>
                </a:solidFill>
                <a:effectLst/>
                <a:latin typeface="+mn-lt"/>
                <a:ea typeface="+mn-ea"/>
                <a:cs typeface="+mn-cs"/>
              </a:rPr>
              <a:t>Llanes</a:t>
            </a:r>
            <a:r>
              <a:rPr lang="en-US" sz="1100" b="0" i="0" u="none" strike="noStrike" kern="1200" dirty="0" smtClean="0">
                <a:solidFill>
                  <a:schemeClr val="tx1"/>
                </a:solidFill>
                <a:effectLst/>
                <a:latin typeface="+mn-lt"/>
                <a:ea typeface="+mn-ea"/>
                <a:cs typeface="+mn-cs"/>
              </a:rPr>
              <a:t> and this is Julius Sambo and we are here to present our thesis proposal entitled “Application Design for Data Visualization in a Real-Time Power Prediction System with Weather Metrics Integration.”</a:t>
            </a:r>
            <a:endParaRPr lang="en-US" b="0" dirty="0" smtClean="0">
              <a:effectLst/>
            </a:endParaRPr>
          </a:p>
          <a:p>
            <a:r>
              <a:rPr lang="en-US" sz="1100" b="0" i="0" u="none" strike="noStrike" kern="1200" dirty="0" smtClean="0">
                <a:solidFill>
                  <a:schemeClr val="tx1"/>
                </a:solidFill>
                <a:effectLst/>
                <a:latin typeface="+mn-lt"/>
                <a:ea typeface="+mn-ea"/>
                <a:cs typeface="+mn-cs"/>
              </a:rPr>
              <a:t>The Philippines is developing in terms of technological innovations, and environmental studies. These studies aim to improve the living conditions of the Filipino people. Among these promising fields is the utilization and innovation of solar energy to provide electricity with minimal harm on the environment. Solar power plants and Photovoltaic Systems have already been built to contribute to the grid like the power plant found in San Carlos, Negros Occidental which provides 80 gigawatts hours per year to the </a:t>
            </a:r>
            <a:r>
              <a:rPr lang="en-US" sz="1100" b="0" i="0" u="none" strike="noStrike" kern="1200" dirty="0" err="1" smtClean="0">
                <a:solidFill>
                  <a:schemeClr val="tx1"/>
                </a:solidFill>
                <a:effectLst/>
                <a:latin typeface="+mn-lt"/>
                <a:ea typeface="+mn-ea"/>
                <a:cs typeface="+mn-cs"/>
              </a:rPr>
              <a:t>Visayas</a:t>
            </a:r>
            <a:r>
              <a:rPr lang="en-US" sz="1100" b="0" i="0" u="none" strike="noStrike" kern="1200" dirty="0" smtClean="0">
                <a:solidFill>
                  <a:schemeClr val="tx1"/>
                </a:solidFill>
                <a:effectLst/>
                <a:latin typeface="+mn-lt"/>
                <a:ea typeface="+mn-ea"/>
                <a:cs typeface="+mn-cs"/>
              </a:rPr>
              <a:t> grid or the </a:t>
            </a:r>
            <a:r>
              <a:rPr lang="en-US" sz="1100" b="0" i="0" u="none" strike="noStrike" kern="1200" dirty="0" err="1" smtClean="0">
                <a:solidFill>
                  <a:schemeClr val="tx1"/>
                </a:solidFill>
                <a:effectLst/>
                <a:latin typeface="+mn-lt"/>
                <a:ea typeface="+mn-ea"/>
                <a:cs typeface="+mn-cs"/>
              </a:rPr>
              <a:t>Catalagan</a:t>
            </a:r>
            <a:r>
              <a:rPr lang="en-US" sz="1100" b="0" i="0" u="none" strike="noStrike" kern="1200" dirty="0" smtClean="0">
                <a:solidFill>
                  <a:schemeClr val="tx1"/>
                </a:solidFill>
                <a:effectLst/>
                <a:latin typeface="+mn-lt"/>
                <a:ea typeface="+mn-ea"/>
                <a:cs typeface="+mn-cs"/>
              </a:rPr>
              <a:t> Solar Farm which has 200,000 solar panels and currently provides 63.3 megawatts to the entire western </a:t>
            </a:r>
            <a:r>
              <a:rPr lang="en-US" sz="1100" b="0" i="0" u="none" strike="noStrike" kern="1200" dirty="0" err="1" smtClean="0">
                <a:solidFill>
                  <a:schemeClr val="tx1"/>
                </a:solidFill>
                <a:effectLst/>
                <a:latin typeface="+mn-lt"/>
                <a:ea typeface="+mn-ea"/>
                <a:cs typeface="+mn-cs"/>
              </a:rPr>
              <a:t>Batangas</a:t>
            </a:r>
            <a:r>
              <a:rPr lang="en-US" sz="1100" b="0" i="0" u="none" strike="noStrike" kern="1200" dirty="0" smtClean="0">
                <a:solidFill>
                  <a:schemeClr val="tx1"/>
                </a:solidFill>
                <a:effectLst/>
                <a:latin typeface="+mn-lt"/>
                <a:ea typeface="+mn-ea"/>
                <a:cs typeface="+mn-cs"/>
              </a:rPr>
              <a:t> area. Private companies like </a:t>
            </a:r>
            <a:r>
              <a:rPr lang="en-US" sz="1100" b="0" i="0" u="none" strike="noStrike" kern="1200" dirty="0" err="1" smtClean="0">
                <a:solidFill>
                  <a:schemeClr val="tx1"/>
                </a:solidFill>
                <a:effectLst/>
                <a:latin typeface="+mn-lt"/>
                <a:ea typeface="+mn-ea"/>
                <a:cs typeface="+mn-cs"/>
              </a:rPr>
              <a:t>Solaric</a:t>
            </a:r>
            <a:r>
              <a:rPr lang="en-US" sz="1100" b="0" i="0" u="none" strike="noStrike" kern="1200" dirty="0" smtClean="0">
                <a:solidFill>
                  <a:schemeClr val="tx1"/>
                </a:solidFill>
                <a:effectLst/>
                <a:latin typeface="+mn-lt"/>
                <a:ea typeface="+mn-ea"/>
                <a:cs typeface="+mn-cs"/>
              </a:rPr>
              <a:t> and United Solar are also providing solar panels installations for residential use.</a:t>
            </a:r>
            <a:endParaRPr dirty="0"/>
          </a:p>
        </p:txBody>
      </p:sp>
    </p:spTree>
    <p:extLst>
      <p:ext uri="{BB962C8B-B14F-4D97-AF65-F5344CB8AC3E}">
        <p14:creationId xmlns:p14="http://schemas.microsoft.com/office/powerpoint/2010/main" val="10039874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r>
              <a:rPr lang="en-US" sz="1100" b="0" i="0" u="none" strike="noStrike" kern="1200" dirty="0" smtClean="0">
                <a:solidFill>
                  <a:schemeClr val="tx1"/>
                </a:solidFill>
                <a:effectLst/>
                <a:latin typeface="+mn-lt"/>
                <a:ea typeface="+mn-ea"/>
                <a:cs typeface="+mn-cs"/>
              </a:rPr>
              <a:t>The rule-based model, a clear sky solar irradiance model that included solar position, and a PV temperature model were then used to estimate the PV output power, and tests were also conducted using an ARM Cortex-M4 microcontroller STM32F407 as a standalone digital controller equipped with voltage, current, temperature, and humidity sensors to measure real time PV output power. In this system, humidity was monitored to identify dusty, cloudy, and rainy conditions.</a:t>
            </a:r>
            <a:endParaRPr lang="en-US" b="0" dirty="0" smtClean="0">
              <a:effectLst/>
            </a:endParaRPr>
          </a:p>
          <a:p>
            <a:r>
              <a:rPr lang="en-US" dirty="0" smtClean="0"/>
              <a:t/>
            </a:r>
            <a:br>
              <a:rPr lang="en-US" dirty="0" smtClean="0"/>
            </a:br>
            <a:endParaRPr dirty="0"/>
          </a:p>
        </p:txBody>
      </p:sp>
    </p:spTree>
    <p:extLst>
      <p:ext uri="{BB962C8B-B14F-4D97-AF65-F5344CB8AC3E}">
        <p14:creationId xmlns:p14="http://schemas.microsoft.com/office/powerpoint/2010/main" val="14707380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r>
              <a:rPr lang="en-US" sz="1100" b="0" i="0" u="none" strike="noStrike" kern="1200" dirty="0" smtClean="0">
                <a:solidFill>
                  <a:schemeClr val="tx1"/>
                </a:solidFill>
                <a:effectLst/>
                <a:latin typeface="+mn-lt"/>
                <a:ea typeface="+mn-ea"/>
                <a:cs typeface="+mn-cs"/>
              </a:rPr>
              <a:t>The mentioned properties are: the key principle of less use, more effect through organized Gestalt perception, simplicity based on the law of similarity and proximity, removing additive elements through permanence law, making balance by using completion law and making a negative environment by informed use of Gestalt rule of shape relation.</a:t>
            </a:r>
            <a:endParaRPr lang="en-US" b="0" dirty="0" smtClean="0">
              <a:effectLst/>
            </a:endParaRPr>
          </a:p>
        </p:txBody>
      </p:sp>
    </p:spTree>
    <p:extLst>
      <p:ext uri="{BB962C8B-B14F-4D97-AF65-F5344CB8AC3E}">
        <p14:creationId xmlns:p14="http://schemas.microsoft.com/office/powerpoint/2010/main" val="9047179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smtClean="0">
                <a:solidFill>
                  <a:schemeClr val="tx1"/>
                </a:solidFill>
                <a:effectLst/>
                <a:latin typeface="+mn-lt"/>
                <a:ea typeface="+mn-ea"/>
                <a:cs typeface="+mn-cs"/>
              </a:rPr>
              <a:t>Various weather prediction and metrics visualization have already been developed in order to provide its users with an interpretation of the current and future atmospheric conditions, such as </a:t>
            </a:r>
            <a:r>
              <a:rPr lang="en-US" sz="1100" kern="1200" dirty="0" err="1" smtClean="0">
                <a:solidFill>
                  <a:schemeClr val="tx1"/>
                </a:solidFill>
                <a:effectLst/>
                <a:latin typeface="+mn-lt"/>
                <a:ea typeface="+mn-ea"/>
                <a:cs typeface="+mn-cs"/>
              </a:rPr>
              <a:t>WeatherUnderground</a:t>
            </a:r>
            <a:r>
              <a:rPr lang="en-US" sz="1100" kern="1200" dirty="0" smtClean="0">
                <a:solidFill>
                  <a:schemeClr val="tx1"/>
                </a:solidFill>
                <a:effectLst/>
                <a:latin typeface="+mn-lt"/>
                <a:ea typeface="+mn-ea"/>
                <a:cs typeface="+mn-cs"/>
              </a:rPr>
              <a:t> and </a:t>
            </a:r>
            <a:r>
              <a:rPr lang="en-US" sz="1100" kern="1200" dirty="0" err="1" smtClean="0">
                <a:solidFill>
                  <a:schemeClr val="tx1"/>
                </a:solidFill>
                <a:effectLst/>
                <a:latin typeface="+mn-lt"/>
                <a:ea typeface="+mn-ea"/>
                <a:cs typeface="+mn-cs"/>
              </a:rPr>
              <a:t>AccuWeather</a:t>
            </a:r>
            <a:r>
              <a:rPr lang="en-US" sz="1100" kern="1200" dirty="0" smtClean="0">
                <a:solidFill>
                  <a:schemeClr val="tx1"/>
                </a:solidFill>
                <a:effectLst/>
                <a:latin typeface="+mn-lt"/>
                <a:ea typeface="+mn-ea"/>
                <a:cs typeface="+mn-cs"/>
              </a:rPr>
              <a:t>. Weather Underground, provides real-time weather metrics through its online portal and mobile applications through the use of user contributed data from personal weather stations, alongside those provided by the local government such as the National Weather Service in the United States. The service provides current, historical, and predicted values for temperature, wind, and precipitation in daily and hourly formats [7]. </a:t>
            </a:r>
            <a:r>
              <a:rPr lang="en-US" sz="1100" kern="1200" dirty="0" err="1" smtClean="0">
                <a:solidFill>
                  <a:schemeClr val="tx1"/>
                </a:solidFill>
                <a:effectLst/>
                <a:latin typeface="+mn-lt"/>
                <a:ea typeface="+mn-ea"/>
                <a:cs typeface="+mn-cs"/>
              </a:rPr>
              <a:t>AccuWeather</a:t>
            </a:r>
            <a:r>
              <a:rPr lang="en-US" sz="1100" kern="1200" dirty="0" smtClean="0">
                <a:solidFill>
                  <a:schemeClr val="tx1"/>
                </a:solidFill>
                <a:effectLst/>
                <a:latin typeface="+mn-lt"/>
                <a:ea typeface="+mn-ea"/>
                <a:cs typeface="+mn-cs"/>
              </a:rPr>
              <a:t> provides data visualization of federally provided weather data by the National Weather Station in the United States, and by various national weather stations across the world [8]. There is, however, a lack of platforms that integrates weather metric visualization, solar power production, and power management. In this review of related literature and studies, the proponents of the study provide selected studies on power management systems, solar collection and weather metrics prediction, and weather data visualization. These studies will serve to provide considerations in the design and development of the web and mobile applications. Other than that, these will also include published works on programming protocols and frameworks in order to aid them in the development process. These studies will also show the various motivations that contributed to them developing it.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4902888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smtClean="0">
                <a:solidFill>
                  <a:schemeClr val="tx1"/>
                </a:solidFill>
                <a:effectLst/>
                <a:latin typeface="+mn-lt"/>
                <a:ea typeface="+mn-ea"/>
                <a:cs typeface="+mn-cs"/>
              </a:rPr>
              <a:t>Personal weather stations are systems that are made for personal or business use containing sensors that measure and collect weather metrics, mainly temperature, humidity, pressure, rainfall, wind speed, and wind direction. Personal weather stations can be procured commercially and may come in differing configurations containing additional sensors and circuitry [9]. In this study, a setup making use of an SEN – 09842 </a:t>
            </a:r>
            <a:r>
              <a:rPr lang="en-US" sz="1100" kern="1200" dirty="0" err="1" smtClean="0">
                <a:solidFill>
                  <a:schemeClr val="tx1"/>
                </a:solidFill>
                <a:effectLst/>
                <a:latin typeface="+mn-lt"/>
                <a:ea typeface="+mn-ea"/>
                <a:cs typeface="+mn-cs"/>
              </a:rPr>
              <a:t>Sparkfun</a:t>
            </a:r>
            <a:r>
              <a:rPr lang="en-US" sz="1100" kern="1200" dirty="0" smtClean="0">
                <a:solidFill>
                  <a:schemeClr val="tx1"/>
                </a:solidFill>
                <a:effectLst/>
                <a:latin typeface="+mn-lt"/>
                <a:ea typeface="+mn-ea"/>
                <a:cs typeface="+mn-cs"/>
              </a:rPr>
              <a:t> weather station and a </a:t>
            </a:r>
            <a:r>
              <a:rPr lang="en-US" sz="1100" kern="1200" dirty="0" err="1" smtClean="0">
                <a:solidFill>
                  <a:schemeClr val="tx1"/>
                </a:solidFill>
                <a:effectLst/>
                <a:latin typeface="+mn-lt"/>
                <a:ea typeface="+mn-ea"/>
                <a:cs typeface="+mn-cs"/>
              </a:rPr>
              <a:t>Sparkfun</a:t>
            </a:r>
            <a:r>
              <a:rPr lang="en-US" sz="1100" kern="1200" dirty="0" smtClean="0">
                <a:solidFill>
                  <a:schemeClr val="tx1"/>
                </a:solidFill>
                <a:effectLst/>
                <a:latin typeface="+mn-lt"/>
                <a:ea typeface="+mn-ea"/>
                <a:cs typeface="+mn-cs"/>
              </a:rPr>
              <a:t> weather shield were used. The SEN – 09842 weather station is capable of measuring rainfall, wind speed, and wind direction, while the weather shield measures humidity, barometric pressure, and temperature. It has been shown that high temperature values, has some correlation, while relative humidity, precipitation potential, shows high correlation in terms of solar irradiance, making the measurement of these parameters essential [11].</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3537168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smtClean="0">
                <a:solidFill>
                  <a:schemeClr val="tx1"/>
                </a:solidFill>
                <a:effectLst/>
                <a:latin typeface="+mn-lt"/>
                <a:ea typeface="+mn-ea"/>
                <a:cs typeface="+mn-cs"/>
              </a:rPr>
              <a:t>	Solar irradiance values correlate with PV power production making their prediction valuable in making PV power production forecasts. Solar irradiance is reliant on the atmospheric conditions, allowing meteorological data to be used as inputs in forecasting models. Using machine learning algorithms, and parameters such as temperature, humidity, pressure, wind speed, wind direction, as well as the date and time, a forecasting model with an accuracy of 87.04% was developed making it possible to perform next-day forecasting of PV Power production [16].</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68410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smtClean="0">
                <a:solidFill>
                  <a:schemeClr val="tx1"/>
                </a:solidFill>
                <a:effectLst/>
                <a:latin typeface="+mn-lt"/>
                <a:ea typeface="+mn-ea"/>
                <a:cs typeface="+mn-cs"/>
              </a:rPr>
              <a:t>Real time energy monitoring systems are platform that are able to track the energy consumption of the various household appliances of a consumer, providing them with their total consumption over time. These systems are also capable of providing users with energy management tools. In this project, a real-time energy monitoring system for grid-tied photovoltaic installations will be considered. This system measures the DC voltage, current, and power generated by the PV modules, and the total energy consumption of a given household from both the PV system and the grid.  These parameters were used as the DC voltage, current, and power generated by the PV modules serves as the comparison point in determining the power generation versus power consumption ratio [15].</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8294200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63196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smtClean="0"/>
              <a:t>Palipat</a:t>
            </a:r>
            <a:r>
              <a:rPr lang="en-US" baseline="0" smtClean="0"/>
              <a:t> nito sa slide na may description nung calibration please </a:t>
            </a:r>
            <a:r>
              <a:rPr lang="en-US" baseline="0" smtClean="0">
                <a:sym typeface="Wingdings"/>
              </a:rPr>
              <a:t></a:t>
            </a:r>
            <a:endParaRPr dirty="0"/>
          </a:p>
        </p:txBody>
      </p:sp>
    </p:spTree>
    <p:extLst>
      <p:ext uri="{BB962C8B-B14F-4D97-AF65-F5344CB8AC3E}">
        <p14:creationId xmlns:p14="http://schemas.microsoft.com/office/powerpoint/2010/main" val="11433363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6128703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082832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r>
              <a:rPr lang="en-US" sz="1100" b="0" i="0" u="none" strike="noStrike" kern="1200" dirty="0" smtClean="0">
                <a:solidFill>
                  <a:schemeClr val="tx1"/>
                </a:solidFill>
                <a:effectLst/>
                <a:latin typeface="+mn-lt"/>
                <a:ea typeface="+mn-ea"/>
                <a:cs typeface="+mn-cs"/>
              </a:rPr>
              <a:t>http://</a:t>
            </a:r>
            <a:r>
              <a:rPr lang="en-US" sz="1100" b="0" i="0" u="none" strike="noStrike" kern="1200" dirty="0" err="1" smtClean="0">
                <a:solidFill>
                  <a:schemeClr val="tx1"/>
                </a:solidFill>
                <a:effectLst/>
                <a:latin typeface="+mn-lt"/>
                <a:ea typeface="+mn-ea"/>
                <a:cs typeface="+mn-cs"/>
              </a:rPr>
              <a:t>equatorenergypinoy.com.ph</a:t>
            </a:r>
            <a:r>
              <a:rPr lang="en-US" sz="1100" b="0" i="0" u="none" strike="noStrike" kern="1200" dirty="0" smtClean="0">
                <a:solidFill>
                  <a:schemeClr val="tx1"/>
                </a:solidFill>
                <a:effectLst/>
                <a:latin typeface="+mn-lt"/>
                <a:ea typeface="+mn-ea"/>
                <a:cs typeface="+mn-cs"/>
              </a:rPr>
              <a:t>/statistics-economics-and-politics-of-solar-energy-in-the-philippines/</a:t>
            </a:r>
            <a:endParaRPr dirty="0"/>
          </a:p>
        </p:txBody>
      </p:sp>
    </p:spTree>
    <p:extLst>
      <p:ext uri="{BB962C8B-B14F-4D97-AF65-F5344CB8AC3E}">
        <p14:creationId xmlns:p14="http://schemas.microsoft.com/office/powerpoint/2010/main" val="309940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128695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025579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639031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err="1" smtClean="0"/>
              <a:t>Palipat</a:t>
            </a:r>
            <a:r>
              <a:rPr lang="en-US" baseline="0" dirty="0" smtClean="0"/>
              <a:t> </a:t>
            </a:r>
            <a:r>
              <a:rPr lang="en-US" baseline="0" dirty="0" err="1" smtClean="0"/>
              <a:t>nito</a:t>
            </a:r>
            <a:r>
              <a:rPr lang="en-US" baseline="0" dirty="0" smtClean="0"/>
              <a:t> </a:t>
            </a:r>
            <a:r>
              <a:rPr lang="en-US" baseline="0" dirty="0" err="1" smtClean="0"/>
              <a:t>sa</a:t>
            </a:r>
            <a:r>
              <a:rPr lang="en-US" baseline="0" dirty="0" smtClean="0"/>
              <a:t> slide </a:t>
            </a:r>
            <a:r>
              <a:rPr lang="en-US" baseline="0" dirty="0" err="1" smtClean="0"/>
              <a:t>na</a:t>
            </a:r>
            <a:r>
              <a:rPr lang="en-US" baseline="0" dirty="0" smtClean="0"/>
              <a:t> may description </a:t>
            </a:r>
            <a:r>
              <a:rPr lang="en-US" baseline="0" dirty="0" err="1" smtClean="0"/>
              <a:t>nung</a:t>
            </a:r>
            <a:r>
              <a:rPr lang="en-US" baseline="0" dirty="0" smtClean="0"/>
              <a:t> calibration please </a:t>
            </a:r>
            <a:r>
              <a:rPr lang="en-US" baseline="0" dirty="0" smtClean="0">
                <a:sym typeface="Wingdings"/>
              </a:rPr>
              <a:t></a:t>
            </a:r>
            <a:endParaRPr dirty="0"/>
          </a:p>
        </p:txBody>
      </p:sp>
    </p:spTree>
    <p:extLst>
      <p:ext uri="{BB962C8B-B14F-4D97-AF65-F5344CB8AC3E}">
        <p14:creationId xmlns:p14="http://schemas.microsoft.com/office/powerpoint/2010/main" val="4135496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err="1" smtClean="0"/>
              <a:t>Palipat</a:t>
            </a:r>
            <a:r>
              <a:rPr lang="en-US" baseline="0" dirty="0" smtClean="0"/>
              <a:t> </a:t>
            </a:r>
            <a:r>
              <a:rPr lang="en-US" baseline="0" dirty="0" err="1" smtClean="0"/>
              <a:t>nito</a:t>
            </a:r>
            <a:r>
              <a:rPr lang="en-US" baseline="0" dirty="0" smtClean="0"/>
              <a:t> </a:t>
            </a:r>
            <a:r>
              <a:rPr lang="en-US" baseline="0" dirty="0" err="1" smtClean="0"/>
              <a:t>sa</a:t>
            </a:r>
            <a:r>
              <a:rPr lang="en-US" baseline="0" dirty="0" smtClean="0"/>
              <a:t> slide </a:t>
            </a:r>
            <a:r>
              <a:rPr lang="en-US" baseline="0" dirty="0" err="1" smtClean="0"/>
              <a:t>na</a:t>
            </a:r>
            <a:r>
              <a:rPr lang="en-US" baseline="0" dirty="0" smtClean="0"/>
              <a:t> may description </a:t>
            </a:r>
            <a:r>
              <a:rPr lang="en-US" baseline="0" dirty="0" err="1" smtClean="0"/>
              <a:t>nung</a:t>
            </a:r>
            <a:r>
              <a:rPr lang="en-US" baseline="0" dirty="0" smtClean="0"/>
              <a:t> calibration please </a:t>
            </a:r>
            <a:r>
              <a:rPr lang="en-US" baseline="0" dirty="0" smtClean="0">
                <a:sym typeface="Wingdings"/>
              </a:rPr>
              <a:t></a:t>
            </a:r>
            <a:endParaRPr dirty="0"/>
          </a:p>
        </p:txBody>
      </p:sp>
    </p:spTree>
    <p:extLst>
      <p:ext uri="{BB962C8B-B14F-4D97-AF65-F5344CB8AC3E}">
        <p14:creationId xmlns:p14="http://schemas.microsoft.com/office/powerpoint/2010/main" val="4830824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err="1" smtClean="0"/>
              <a:t>Palipat</a:t>
            </a:r>
            <a:r>
              <a:rPr lang="en-US" baseline="0" dirty="0" smtClean="0"/>
              <a:t> </a:t>
            </a:r>
            <a:r>
              <a:rPr lang="en-US" baseline="0" dirty="0" err="1" smtClean="0"/>
              <a:t>nito</a:t>
            </a:r>
            <a:r>
              <a:rPr lang="en-US" baseline="0" dirty="0" smtClean="0"/>
              <a:t> </a:t>
            </a:r>
            <a:r>
              <a:rPr lang="en-US" baseline="0" dirty="0" err="1" smtClean="0"/>
              <a:t>sa</a:t>
            </a:r>
            <a:r>
              <a:rPr lang="en-US" baseline="0" dirty="0" smtClean="0"/>
              <a:t> slide </a:t>
            </a:r>
            <a:r>
              <a:rPr lang="en-US" baseline="0" dirty="0" err="1" smtClean="0"/>
              <a:t>na</a:t>
            </a:r>
            <a:r>
              <a:rPr lang="en-US" baseline="0" dirty="0" smtClean="0"/>
              <a:t> may description </a:t>
            </a:r>
            <a:r>
              <a:rPr lang="en-US" baseline="0" dirty="0" err="1" smtClean="0"/>
              <a:t>nung</a:t>
            </a:r>
            <a:r>
              <a:rPr lang="en-US" baseline="0" dirty="0" smtClean="0"/>
              <a:t> calibration please </a:t>
            </a:r>
            <a:r>
              <a:rPr lang="en-US" baseline="0" dirty="0" smtClean="0">
                <a:sym typeface="Wingdings"/>
              </a:rPr>
              <a:t></a:t>
            </a:r>
            <a:endParaRPr dirty="0"/>
          </a:p>
        </p:txBody>
      </p:sp>
    </p:spTree>
    <p:extLst>
      <p:ext uri="{BB962C8B-B14F-4D97-AF65-F5344CB8AC3E}">
        <p14:creationId xmlns:p14="http://schemas.microsoft.com/office/powerpoint/2010/main" val="9579434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err="1" smtClean="0"/>
              <a:t>Palipat</a:t>
            </a:r>
            <a:r>
              <a:rPr lang="en-US" baseline="0" dirty="0" smtClean="0"/>
              <a:t> </a:t>
            </a:r>
            <a:r>
              <a:rPr lang="en-US" baseline="0" dirty="0" err="1" smtClean="0"/>
              <a:t>nito</a:t>
            </a:r>
            <a:r>
              <a:rPr lang="en-US" baseline="0" dirty="0" smtClean="0"/>
              <a:t> </a:t>
            </a:r>
            <a:r>
              <a:rPr lang="en-US" baseline="0" dirty="0" err="1" smtClean="0"/>
              <a:t>sa</a:t>
            </a:r>
            <a:r>
              <a:rPr lang="en-US" baseline="0" dirty="0" smtClean="0"/>
              <a:t> slide </a:t>
            </a:r>
            <a:r>
              <a:rPr lang="en-US" baseline="0" dirty="0" err="1" smtClean="0"/>
              <a:t>na</a:t>
            </a:r>
            <a:r>
              <a:rPr lang="en-US" baseline="0" dirty="0" smtClean="0"/>
              <a:t> may description </a:t>
            </a:r>
            <a:r>
              <a:rPr lang="en-US" baseline="0" dirty="0" err="1" smtClean="0"/>
              <a:t>nung</a:t>
            </a:r>
            <a:r>
              <a:rPr lang="en-US" baseline="0" dirty="0" smtClean="0"/>
              <a:t> calibration please </a:t>
            </a:r>
            <a:r>
              <a:rPr lang="en-US" baseline="0" dirty="0" smtClean="0">
                <a:sym typeface="Wingdings"/>
              </a:rPr>
              <a:t></a:t>
            </a:r>
            <a:endParaRPr dirty="0"/>
          </a:p>
        </p:txBody>
      </p:sp>
    </p:spTree>
    <p:extLst>
      <p:ext uri="{BB962C8B-B14F-4D97-AF65-F5344CB8AC3E}">
        <p14:creationId xmlns:p14="http://schemas.microsoft.com/office/powerpoint/2010/main" val="15735299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err="1" smtClean="0"/>
              <a:t>Palipat</a:t>
            </a:r>
            <a:r>
              <a:rPr lang="en-US" baseline="0" dirty="0" smtClean="0"/>
              <a:t> </a:t>
            </a:r>
            <a:r>
              <a:rPr lang="en-US" baseline="0" dirty="0" err="1" smtClean="0"/>
              <a:t>nito</a:t>
            </a:r>
            <a:r>
              <a:rPr lang="en-US" baseline="0" dirty="0" smtClean="0"/>
              <a:t> </a:t>
            </a:r>
            <a:r>
              <a:rPr lang="en-US" baseline="0" dirty="0" err="1" smtClean="0"/>
              <a:t>sa</a:t>
            </a:r>
            <a:r>
              <a:rPr lang="en-US" baseline="0" dirty="0" smtClean="0"/>
              <a:t> slide </a:t>
            </a:r>
            <a:r>
              <a:rPr lang="en-US" baseline="0" dirty="0" err="1" smtClean="0"/>
              <a:t>na</a:t>
            </a:r>
            <a:r>
              <a:rPr lang="en-US" baseline="0" dirty="0" smtClean="0"/>
              <a:t> may description </a:t>
            </a:r>
            <a:r>
              <a:rPr lang="en-US" baseline="0" dirty="0" err="1" smtClean="0"/>
              <a:t>nung</a:t>
            </a:r>
            <a:r>
              <a:rPr lang="en-US" baseline="0" dirty="0" smtClean="0"/>
              <a:t> calibration please </a:t>
            </a:r>
            <a:r>
              <a:rPr lang="en-US" baseline="0" dirty="0" smtClean="0">
                <a:sym typeface="Wingdings"/>
              </a:rPr>
              <a:t></a:t>
            </a:r>
            <a:endParaRPr dirty="0"/>
          </a:p>
        </p:txBody>
      </p:sp>
    </p:spTree>
    <p:extLst>
      <p:ext uri="{BB962C8B-B14F-4D97-AF65-F5344CB8AC3E}">
        <p14:creationId xmlns:p14="http://schemas.microsoft.com/office/powerpoint/2010/main" val="3989186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err="1" smtClean="0"/>
              <a:t>Palipat</a:t>
            </a:r>
            <a:r>
              <a:rPr lang="en-US" baseline="0" dirty="0" smtClean="0"/>
              <a:t> </a:t>
            </a:r>
            <a:r>
              <a:rPr lang="en-US" baseline="0" dirty="0" err="1" smtClean="0"/>
              <a:t>nito</a:t>
            </a:r>
            <a:r>
              <a:rPr lang="en-US" baseline="0" dirty="0" smtClean="0"/>
              <a:t> </a:t>
            </a:r>
            <a:r>
              <a:rPr lang="en-US" baseline="0" dirty="0" err="1" smtClean="0"/>
              <a:t>sa</a:t>
            </a:r>
            <a:r>
              <a:rPr lang="en-US" baseline="0" dirty="0" smtClean="0"/>
              <a:t> slide </a:t>
            </a:r>
            <a:r>
              <a:rPr lang="en-US" baseline="0" dirty="0" err="1" smtClean="0"/>
              <a:t>na</a:t>
            </a:r>
            <a:r>
              <a:rPr lang="en-US" baseline="0" dirty="0" smtClean="0"/>
              <a:t> may description </a:t>
            </a:r>
            <a:r>
              <a:rPr lang="en-US" baseline="0" dirty="0" err="1" smtClean="0"/>
              <a:t>nung</a:t>
            </a:r>
            <a:r>
              <a:rPr lang="en-US" baseline="0" dirty="0" smtClean="0"/>
              <a:t> calibration please </a:t>
            </a:r>
            <a:r>
              <a:rPr lang="en-US" baseline="0" dirty="0" smtClean="0">
                <a:sym typeface="Wingdings"/>
              </a:rPr>
              <a:t></a:t>
            </a:r>
            <a:endParaRPr dirty="0"/>
          </a:p>
        </p:txBody>
      </p:sp>
    </p:spTree>
    <p:extLst>
      <p:ext uri="{BB962C8B-B14F-4D97-AF65-F5344CB8AC3E}">
        <p14:creationId xmlns:p14="http://schemas.microsoft.com/office/powerpoint/2010/main" val="6843327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err="1" smtClean="0"/>
              <a:t>Palipat</a:t>
            </a:r>
            <a:r>
              <a:rPr lang="en-US" baseline="0" dirty="0" smtClean="0"/>
              <a:t> </a:t>
            </a:r>
            <a:r>
              <a:rPr lang="en-US" baseline="0" dirty="0" err="1" smtClean="0"/>
              <a:t>nito</a:t>
            </a:r>
            <a:r>
              <a:rPr lang="en-US" baseline="0" dirty="0" smtClean="0"/>
              <a:t> </a:t>
            </a:r>
            <a:r>
              <a:rPr lang="en-US" baseline="0" dirty="0" err="1" smtClean="0"/>
              <a:t>sa</a:t>
            </a:r>
            <a:r>
              <a:rPr lang="en-US" baseline="0" dirty="0" smtClean="0"/>
              <a:t> slide </a:t>
            </a:r>
            <a:r>
              <a:rPr lang="en-US" baseline="0" dirty="0" err="1" smtClean="0"/>
              <a:t>na</a:t>
            </a:r>
            <a:r>
              <a:rPr lang="en-US" baseline="0" dirty="0" smtClean="0"/>
              <a:t> may description </a:t>
            </a:r>
            <a:r>
              <a:rPr lang="en-US" baseline="0" dirty="0" err="1" smtClean="0"/>
              <a:t>nung</a:t>
            </a:r>
            <a:r>
              <a:rPr lang="en-US" baseline="0" dirty="0" smtClean="0"/>
              <a:t> calibration please </a:t>
            </a:r>
            <a:r>
              <a:rPr lang="en-US" baseline="0" dirty="0" smtClean="0">
                <a:sym typeface="Wingdings"/>
              </a:rPr>
              <a:t></a:t>
            </a:r>
            <a:endParaRPr dirty="0"/>
          </a:p>
        </p:txBody>
      </p:sp>
    </p:spTree>
    <p:extLst>
      <p:ext uri="{BB962C8B-B14F-4D97-AF65-F5344CB8AC3E}">
        <p14:creationId xmlns:p14="http://schemas.microsoft.com/office/powerpoint/2010/main" val="1943107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r>
              <a:rPr lang="en-US" sz="1100" b="0" i="0" u="none" strike="noStrike" kern="1200" dirty="0" smtClean="0">
                <a:solidFill>
                  <a:schemeClr val="tx1"/>
                </a:solidFill>
                <a:effectLst/>
                <a:latin typeface="+mn-lt"/>
                <a:ea typeface="+mn-ea"/>
                <a:cs typeface="+mn-cs"/>
              </a:rPr>
              <a:t>https://</a:t>
            </a:r>
            <a:r>
              <a:rPr lang="en-US" sz="1100" b="0" i="0" u="none" strike="noStrike" kern="1200" dirty="0" err="1" smtClean="0">
                <a:solidFill>
                  <a:schemeClr val="tx1"/>
                </a:solidFill>
                <a:effectLst/>
                <a:latin typeface="+mn-lt"/>
                <a:ea typeface="+mn-ea"/>
                <a:cs typeface="+mn-cs"/>
              </a:rPr>
              <a:t>scholarworks.iu.edu</a:t>
            </a:r>
            <a:r>
              <a:rPr lang="en-US" sz="1100" b="0" i="0" u="none" strike="noStrike" kern="1200" dirty="0" smtClean="0">
                <a:solidFill>
                  <a:schemeClr val="tx1"/>
                </a:solidFill>
                <a:effectLst/>
                <a:latin typeface="+mn-lt"/>
                <a:ea typeface="+mn-ea"/>
                <a:cs typeface="+mn-cs"/>
              </a:rPr>
              <a:t>/</a:t>
            </a:r>
            <a:r>
              <a:rPr lang="en-US" sz="1100" b="0" i="0" u="none" strike="noStrike" kern="1200" dirty="0" err="1" smtClean="0">
                <a:solidFill>
                  <a:schemeClr val="tx1"/>
                </a:solidFill>
                <a:effectLst/>
                <a:latin typeface="+mn-lt"/>
                <a:ea typeface="+mn-ea"/>
                <a:cs typeface="+mn-cs"/>
              </a:rPr>
              <a:t>dspace</a:t>
            </a:r>
            <a:r>
              <a:rPr lang="en-US" sz="1100" b="0" i="0" u="none" strike="noStrike" kern="1200" dirty="0" smtClean="0">
                <a:solidFill>
                  <a:schemeClr val="tx1"/>
                </a:solidFill>
                <a:effectLst/>
                <a:latin typeface="+mn-lt"/>
                <a:ea typeface="+mn-ea"/>
                <a:cs typeface="+mn-cs"/>
              </a:rPr>
              <a:t>/</a:t>
            </a:r>
            <a:r>
              <a:rPr lang="en-US" sz="1100" b="0" i="0" u="none" strike="noStrike" kern="1200" dirty="0" err="1" smtClean="0">
                <a:solidFill>
                  <a:schemeClr val="tx1"/>
                </a:solidFill>
                <a:effectLst/>
                <a:latin typeface="+mn-lt"/>
                <a:ea typeface="+mn-ea"/>
                <a:cs typeface="+mn-cs"/>
              </a:rPr>
              <a:t>bitstream</a:t>
            </a:r>
            <a:r>
              <a:rPr lang="en-US" sz="1100" b="0" i="0" u="none" strike="noStrike" kern="1200" dirty="0" smtClean="0">
                <a:solidFill>
                  <a:schemeClr val="tx1"/>
                </a:solidFill>
                <a:effectLst/>
                <a:latin typeface="+mn-lt"/>
                <a:ea typeface="+mn-ea"/>
                <a:cs typeface="+mn-cs"/>
              </a:rPr>
              <a:t>/handle/2022/178/wp98-01B.html?sequence=1&amp;isAllowed=y</a:t>
            </a:r>
            <a:endParaRPr dirty="0"/>
          </a:p>
        </p:txBody>
      </p:sp>
    </p:spTree>
    <p:extLst>
      <p:ext uri="{BB962C8B-B14F-4D97-AF65-F5344CB8AC3E}">
        <p14:creationId xmlns:p14="http://schemas.microsoft.com/office/powerpoint/2010/main" val="18698277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err="1" smtClean="0"/>
              <a:t>Palipat</a:t>
            </a:r>
            <a:r>
              <a:rPr lang="en-US" baseline="0" dirty="0" smtClean="0"/>
              <a:t> </a:t>
            </a:r>
            <a:r>
              <a:rPr lang="en-US" baseline="0" dirty="0" err="1" smtClean="0"/>
              <a:t>nito</a:t>
            </a:r>
            <a:r>
              <a:rPr lang="en-US" baseline="0" dirty="0" smtClean="0"/>
              <a:t> </a:t>
            </a:r>
            <a:r>
              <a:rPr lang="en-US" baseline="0" dirty="0" err="1" smtClean="0"/>
              <a:t>sa</a:t>
            </a:r>
            <a:r>
              <a:rPr lang="en-US" baseline="0" dirty="0" smtClean="0"/>
              <a:t> slide </a:t>
            </a:r>
            <a:r>
              <a:rPr lang="en-US" baseline="0" dirty="0" err="1" smtClean="0"/>
              <a:t>na</a:t>
            </a:r>
            <a:r>
              <a:rPr lang="en-US" baseline="0" dirty="0" smtClean="0"/>
              <a:t> may description </a:t>
            </a:r>
            <a:r>
              <a:rPr lang="en-US" baseline="0" dirty="0" err="1" smtClean="0"/>
              <a:t>nung</a:t>
            </a:r>
            <a:r>
              <a:rPr lang="en-US" baseline="0" dirty="0" smtClean="0"/>
              <a:t> calibration please </a:t>
            </a:r>
            <a:r>
              <a:rPr lang="en-US" baseline="0" dirty="0" smtClean="0">
                <a:sym typeface="Wingdings"/>
              </a:rPr>
              <a:t></a:t>
            </a:r>
            <a:endParaRPr dirty="0"/>
          </a:p>
        </p:txBody>
      </p:sp>
    </p:spTree>
    <p:extLst>
      <p:ext uri="{BB962C8B-B14F-4D97-AF65-F5344CB8AC3E}">
        <p14:creationId xmlns:p14="http://schemas.microsoft.com/office/powerpoint/2010/main" val="18182653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5212056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097935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err="1" smtClean="0"/>
              <a:t>Palipat</a:t>
            </a:r>
            <a:r>
              <a:rPr lang="en-US" baseline="0" dirty="0" smtClean="0"/>
              <a:t> </a:t>
            </a:r>
            <a:r>
              <a:rPr lang="en-US" baseline="0" dirty="0" err="1" smtClean="0"/>
              <a:t>nito</a:t>
            </a:r>
            <a:r>
              <a:rPr lang="en-US" baseline="0" dirty="0" smtClean="0"/>
              <a:t> </a:t>
            </a:r>
            <a:r>
              <a:rPr lang="en-US" baseline="0" dirty="0" err="1" smtClean="0"/>
              <a:t>sa</a:t>
            </a:r>
            <a:r>
              <a:rPr lang="en-US" baseline="0" dirty="0" smtClean="0"/>
              <a:t> slide </a:t>
            </a:r>
            <a:r>
              <a:rPr lang="en-US" baseline="0" dirty="0" err="1" smtClean="0"/>
              <a:t>na</a:t>
            </a:r>
            <a:r>
              <a:rPr lang="en-US" baseline="0" dirty="0" smtClean="0"/>
              <a:t> may description </a:t>
            </a:r>
            <a:r>
              <a:rPr lang="en-US" baseline="0" dirty="0" err="1" smtClean="0"/>
              <a:t>nung</a:t>
            </a:r>
            <a:r>
              <a:rPr lang="en-US" baseline="0" dirty="0" smtClean="0"/>
              <a:t> calibration please </a:t>
            </a:r>
            <a:r>
              <a:rPr lang="en-US" baseline="0" dirty="0" smtClean="0">
                <a:sym typeface="Wingdings"/>
              </a:rPr>
              <a:t></a:t>
            </a:r>
            <a:endParaRPr dirty="0"/>
          </a:p>
        </p:txBody>
      </p:sp>
    </p:spTree>
    <p:extLst>
      <p:ext uri="{BB962C8B-B14F-4D97-AF65-F5344CB8AC3E}">
        <p14:creationId xmlns:p14="http://schemas.microsoft.com/office/powerpoint/2010/main" val="19701025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latin typeface="+mn-lt"/>
                <a:ea typeface="+mn-ea"/>
                <a:cs typeface="+mn-cs"/>
              </a:rPr>
              <a:t>On the software side, the software development process (see Fig. 1) begins with requirements analysis, and stakeholder identification. Based on these parameters, a specific software development methodology can be identified that would enable a streamlined development process. In this study, the proponents, guided by the thesis advisers would serve as co-stakeholders for the project as the objectives defined will be the earmarks of the study’s feasibility. Prototyping involves the detailed definition of the requirements for the project, including all aspects involved (users, administrators, </a:t>
            </a:r>
            <a:r>
              <a:rPr lang="en-US" sz="1100" kern="1200" dirty="0" err="1" smtClean="0">
                <a:solidFill>
                  <a:schemeClr val="tx1"/>
                </a:solidFill>
                <a:effectLst/>
                <a:latin typeface="+mn-lt"/>
                <a:ea typeface="+mn-ea"/>
                <a:cs typeface="+mn-cs"/>
              </a:rPr>
              <a:t>etc</a:t>
            </a:r>
            <a:r>
              <a:rPr lang="en-US" sz="1100" kern="1200" dirty="0" smtClean="0">
                <a:solidFill>
                  <a:schemeClr val="tx1"/>
                </a:solidFill>
                <a:effectLst/>
                <a:latin typeface="+mn-lt"/>
                <a:ea typeface="+mn-ea"/>
                <a:cs typeface="+mn-cs"/>
              </a:rPr>
              <a:t>) in order to quantify the scope at the very beginning of the development process. Using these details, user stories are listed in order to facilitate the prioritized order of feature development. User stories can then be created into user cases that may create possible scenarios and interactions the user of the application can make. Prior to development, a wireframe will be designed depicting the intended contents of the initial system. </a:t>
            </a:r>
          </a:p>
          <a:p>
            <a:pPr lvl="0">
              <a:spcBef>
                <a:spcPts val="0"/>
              </a:spcBef>
              <a:buNone/>
            </a:pPr>
            <a:endParaRPr dirty="0"/>
          </a:p>
        </p:txBody>
      </p:sp>
    </p:spTree>
    <p:extLst>
      <p:ext uri="{BB962C8B-B14F-4D97-AF65-F5344CB8AC3E}">
        <p14:creationId xmlns:p14="http://schemas.microsoft.com/office/powerpoint/2010/main" val="13081261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smtClean="0">
                <a:solidFill>
                  <a:schemeClr val="tx1"/>
                </a:solidFill>
                <a:effectLst/>
                <a:latin typeface="+mn-lt"/>
                <a:ea typeface="+mn-ea"/>
                <a:cs typeface="+mn-cs"/>
              </a:rPr>
              <a:t>The proponents of this study will create a back-end setup in the server that accesses the R-Pi collecting the data. The data collected will be stored in a database with their respective timestamps for historical purposes. Prior to storage, the data collected from the weather meter will be post-processed for the standard unit conversion.  The applications that are to be made, for both Weather Meter and Power Prediction, will access the respective databases for the data needed. Fig. 2 and Fig. 3 show the flow chart representation of what the applications do at face value for the users.</a:t>
            </a:r>
          </a:p>
          <a:p>
            <a:r>
              <a:rPr lang="en-US" sz="1100" kern="1200" dirty="0" smtClean="0">
                <a:solidFill>
                  <a:schemeClr val="tx1"/>
                </a:solidFill>
                <a:effectLst/>
                <a:latin typeface="+mn-lt"/>
                <a:ea typeface="+mn-ea"/>
                <a:cs typeface="+mn-cs"/>
              </a:rPr>
              <a:t>JavaScript will be used as both the front-end and back-end programming language as this provides frameworks for making real-time charts through interfacing with </a:t>
            </a:r>
            <a:r>
              <a:rPr lang="en-US" sz="1100" kern="1200" dirty="0" err="1" smtClean="0">
                <a:solidFill>
                  <a:schemeClr val="tx1"/>
                </a:solidFill>
                <a:effectLst/>
                <a:latin typeface="+mn-lt"/>
                <a:ea typeface="+mn-ea"/>
                <a:cs typeface="+mn-cs"/>
              </a:rPr>
              <a:t>websockets</a:t>
            </a:r>
            <a:r>
              <a:rPr lang="en-US" sz="1100" kern="1200" dirty="0" smtClean="0">
                <a:solidFill>
                  <a:schemeClr val="tx1"/>
                </a:solidFill>
                <a:effectLst/>
                <a:latin typeface="+mn-lt"/>
                <a:ea typeface="+mn-ea"/>
                <a:cs typeface="+mn-cs"/>
              </a:rPr>
              <a:t>.</a:t>
            </a:r>
          </a:p>
          <a:p>
            <a:pPr lvl="0">
              <a:spcBef>
                <a:spcPts val="0"/>
              </a:spcBef>
              <a:buNone/>
            </a:pPr>
            <a:endParaRPr dirty="0"/>
          </a:p>
        </p:txBody>
      </p:sp>
    </p:spTree>
    <p:extLst>
      <p:ext uri="{BB962C8B-B14F-4D97-AF65-F5344CB8AC3E}">
        <p14:creationId xmlns:p14="http://schemas.microsoft.com/office/powerpoint/2010/main" val="334052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smtClean="0">
                <a:solidFill>
                  <a:schemeClr val="tx1"/>
                </a:solidFill>
                <a:effectLst/>
                <a:latin typeface="+mn-lt"/>
                <a:ea typeface="+mn-ea"/>
                <a:cs typeface="+mn-cs"/>
              </a:rPr>
              <a:t>The proponents of this study will create a back-end setup in the server that accesses the R-Pi collecting the data. The data collected will be stored in a database with their respective timestamps for historical purposes. Prior to storage, the data collected from the weather meter will be post-processed for the standard unit conversion.  The applications that are to be made, for both Weather Meter and Power Prediction, will access the respective databases for the data needed. Fig. 2 and Fig. 3 show the flow chart representation of what the applications do at face value for the users.</a:t>
            </a:r>
          </a:p>
          <a:p>
            <a:r>
              <a:rPr lang="en-US" sz="1100" kern="1200" dirty="0" smtClean="0">
                <a:solidFill>
                  <a:schemeClr val="tx1"/>
                </a:solidFill>
                <a:effectLst/>
                <a:latin typeface="+mn-lt"/>
                <a:ea typeface="+mn-ea"/>
                <a:cs typeface="+mn-cs"/>
              </a:rPr>
              <a:t>JavaScript will be used as both the front-end and back-end programming language as this provides frameworks for making real-time charts through interfacing with </a:t>
            </a:r>
            <a:r>
              <a:rPr lang="en-US" sz="1100" kern="1200" dirty="0" err="1" smtClean="0">
                <a:solidFill>
                  <a:schemeClr val="tx1"/>
                </a:solidFill>
                <a:effectLst/>
                <a:latin typeface="+mn-lt"/>
                <a:ea typeface="+mn-ea"/>
                <a:cs typeface="+mn-cs"/>
              </a:rPr>
              <a:t>websockets</a:t>
            </a:r>
            <a:r>
              <a:rPr lang="en-US" sz="1100" kern="1200" dirty="0" smtClean="0">
                <a:solidFill>
                  <a:schemeClr val="tx1"/>
                </a:solidFill>
                <a:effectLst/>
                <a:latin typeface="+mn-lt"/>
                <a:ea typeface="+mn-ea"/>
                <a:cs typeface="+mn-cs"/>
              </a:rPr>
              <a:t>.</a:t>
            </a:r>
          </a:p>
          <a:p>
            <a:pPr lvl="0">
              <a:spcBef>
                <a:spcPts val="0"/>
              </a:spcBef>
              <a:buNone/>
            </a:pPr>
            <a:endParaRPr dirty="0"/>
          </a:p>
        </p:txBody>
      </p:sp>
    </p:spTree>
    <p:extLst>
      <p:ext uri="{BB962C8B-B14F-4D97-AF65-F5344CB8AC3E}">
        <p14:creationId xmlns:p14="http://schemas.microsoft.com/office/powerpoint/2010/main" val="307335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r>
              <a:rPr lang="en-US" sz="1100" b="0" i="0" u="none" strike="noStrike" kern="1200" dirty="0" smtClean="0">
                <a:solidFill>
                  <a:schemeClr val="tx1"/>
                </a:solidFill>
                <a:effectLst/>
                <a:latin typeface="+mn-lt"/>
                <a:ea typeface="+mn-ea"/>
                <a:cs typeface="+mn-cs"/>
              </a:rPr>
              <a:t>Good afternoon, everyone. I am </a:t>
            </a:r>
            <a:r>
              <a:rPr lang="en-US" sz="1100" b="0" i="0" u="none" strike="noStrike" kern="1200" dirty="0" err="1" smtClean="0">
                <a:solidFill>
                  <a:schemeClr val="tx1"/>
                </a:solidFill>
                <a:effectLst/>
                <a:latin typeface="+mn-lt"/>
                <a:ea typeface="+mn-ea"/>
                <a:cs typeface="+mn-cs"/>
              </a:rPr>
              <a:t>Rizzah</a:t>
            </a:r>
            <a:r>
              <a:rPr lang="en-US" sz="1100" b="0" i="0" u="none" strike="noStrike" kern="1200" dirty="0" smtClean="0">
                <a:solidFill>
                  <a:schemeClr val="tx1"/>
                </a:solidFill>
                <a:effectLst/>
                <a:latin typeface="+mn-lt"/>
                <a:ea typeface="+mn-ea"/>
                <a:cs typeface="+mn-cs"/>
              </a:rPr>
              <a:t> </a:t>
            </a:r>
            <a:r>
              <a:rPr lang="en-US" sz="1100" b="0" i="0" u="none" strike="noStrike" kern="1200" dirty="0" err="1" smtClean="0">
                <a:solidFill>
                  <a:schemeClr val="tx1"/>
                </a:solidFill>
                <a:effectLst/>
                <a:latin typeface="+mn-lt"/>
                <a:ea typeface="+mn-ea"/>
                <a:cs typeface="+mn-cs"/>
              </a:rPr>
              <a:t>Llanes</a:t>
            </a:r>
            <a:r>
              <a:rPr lang="en-US" sz="1100" b="0" i="0" u="none" strike="noStrike" kern="1200" dirty="0" smtClean="0">
                <a:solidFill>
                  <a:schemeClr val="tx1"/>
                </a:solidFill>
                <a:effectLst/>
                <a:latin typeface="+mn-lt"/>
                <a:ea typeface="+mn-ea"/>
                <a:cs typeface="+mn-cs"/>
              </a:rPr>
              <a:t> and this is Julius Sambo and we are here to present our thesis proposal entitled “Application Design for Data Visualization in a Real-Time Power Prediction System with Weather Metrics Integration.”</a:t>
            </a:r>
            <a:endParaRPr lang="en-US" b="0" dirty="0" smtClean="0">
              <a:effectLst/>
            </a:endParaRPr>
          </a:p>
          <a:p>
            <a:r>
              <a:rPr lang="en-US" sz="1100" b="0" i="0" u="none" strike="noStrike" kern="1200" dirty="0" smtClean="0">
                <a:solidFill>
                  <a:schemeClr val="tx1"/>
                </a:solidFill>
                <a:effectLst/>
                <a:latin typeface="+mn-lt"/>
                <a:ea typeface="+mn-ea"/>
                <a:cs typeface="+mn-cs"/>
              </a:rPr>
              <a:t>The Philippines is developing in terms of technological innovations, and environmental studies. These studies aim to improve the living conditions of the Filipino people. Among these promising fields is the utilization and innovation of solar energy to provide electricity with minimal harm on the environment. Solar power plants and Photovoltaic Systems have already been built to contribute to the grid like the power plant found in San Carlos, Negros Occidental which provides 80 gigawatts hours per year to the </a:t>
            </a:r>
            <a:r>
              <a:rPr lang="en-US" sz="1100" b="0" i="0" u="none" strike="noStrike" kern="1200" dirty="0" err="1" smtClean="0">
                <a:solidFill>
                  <a:schemeClr val="tx1"/>
                </a:solidFill>
                <a:effectLst/>
                <a:latin typeface="+mn-lt"/>
                <a:ea typeface="+mn-ea"/>
                <a:cs typeface="+mn-cs"/>
              </a:rPr>
              <a:t>Visayas</a:t>
            </a:r>
            <a:r>
              <a:rPr lang="en-US" sz="1100" b="0" i="0" u="none" strike="noStrike" kern="1200" dirty="0" smtClean="0">
                <a:solidFill>
                  <a:schemeClr val="tx1"/>
                </a:solidFill>
                <a:effectLst/>
                <a:latin typeface="+mn-lt"/>
                <a:ea typeface="+mn-ea"/>
                <a:cs typeface="+mn-cs"/>
              </a:rPr>
              <a:t> grid or the </a:t>
            </a:r>
            <a:r>
              <a:rPr lang="en-US" sz="1100" b="0" i="0" u="none" strike="noStrike" kern="1200" dirty="0" err="1" smtClean="0">
                <a:solidFill>
                  <a:schemeClr val="tx1"/>
                </a:solidFill>
                <a:effectLst/>
                <a:latin typeface="+mn-lt"/>
                <a:ea typeface="+mn-ea"/>
                <a:cs typeface="+mn-cs"/>
              </a:rPr>
              <a:t>Catalagan</a:t>
            </a:r>
            <a:r>
              <a:rPr lang="en-US" sz="1100" b="0" i="0" u="none" strike="noStrike" kern="1200" dirty="0" smtClean="0">
                <a:solidFill>
                  <a:schemeClr val="tx1"/>
                </a:solidFill>
                <a:effectLst/>
                <a:latin typeface="+mn-lt"/>
                <a:ea typeface="+mn-ea"/>
                <a:cs typeface="+mn-cs"/>
              </a:rPr>
              <a:t> Solar Farm which has 200,000 solar panels and currently provides 63.3 megawatts to the entire western </a:t>
            </a:r>
            <a:r>
              <a:rPr lang="en-US" sz="1100" b="0" i="0" u="none" strike="noStrike" kern="1200" dirty="0" err="1" smtClean="0">
                <a:solidFill>
                  <a:schemeClr val="tx1"/>
                </a:solidFill>
                <a:effectLst/>
                <a:latin typeface="+mn-lt"/>
                <a:ea typeface="+mn-ea"/>
                <a:cs typeface="+mn-cs"/>
              </a:rPr>
              <a:t>Batangas</a:t>
            </a:r>
            <a:r>
              <a:rPr lang="en-US" sz="1100" b="0" i="0" u="none" strike="noStrike" kern="1200" dirty="0" smtClean="0">
                <a:solidFill>
                  <a:schemeClr val="tx1"/>
                </a:solidFill>
                <a:effectLst/>
                <a:latin typeface="+mn-lt"/>
                <a:ea typeface="+mn-ea"/>
                <a:cs typeface="+mn-cs"/>
              </a:rPr>
              <a:t> area. Private companies like </a:t>
            </a:r>
            <a:r>
              <a:rPr lang="en-US" sz="1100" b="0" i="0" u="none" strike="noStrike" kern="1200" dirty="0" err="1" smtClean="0">
                <a:solidFill>
                  <a:schemeClr val="tx1"/>
                </a:solidFill>
                <a:effectLst/>
                <a:latin typeface="+mn-lt"/>
                <a:ea typeface="+mn-ea"/>
                <a:cs typeface="+mn-cs"/>
              </a:rPr>
              <a:t>Solaric</a:t>
            </a:r>
            <a:r>
              <a:rPr lang="en-US" sz="1100" b="0" i="0" u="none" strike="noStrike" kern="1200" dirty="0" smtClean="0">
                <a:solidFill>
                  <a:schemeClr val="tx1"/>
                </a:solidFill>
                <a:effectLst/>
                <a:latin typeface="+mn-lt"/>
                <a:ea typeface="+mn-ea"/>
                <a:cs typeface="+mn-cs"/>
              </a:rPr>
              <a:t> and United Solar are also providing solar panels installations for residential use.</a:t>
            </a:r>
            <a:endParaRPr dirty="0"/>
          </a:p>
        </p:txBody>
      </p:sp>
    </p:spTree>
    <p:extLst>
      <p:ext uri="{BB962C8B-B14F-4D97-AF65-F5344CB8AC3E}">
        <p14:creationId xmlns:p14="http://schemas.microsoft.com/office/powerpoint/2010/main" val="19658677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r>
              <a:rPr lang="en-US" sz="1100" b="0" i="0" u="none" strike="noStrike" kern="1200" dirty="0" smtClean="0">
                <a:solidFill>
                  <a:schemeClr val="tx1"/>
                </a:solidFill>
                <a:effectLst/>
                <a:latin typeface="+mn-lt"/>
                <a:ea typeface="+mn-ea"/>
                <a:cs typeface="+mn-cs"/>
              </a:rPr>
              <a:t>Despite these developments, a lot of uncontrollable factors still affect the power generation of the solar panels and one of these is </a:t>
            </a:r>
            <a:r>
              <a:rPr lang="en-US" sz="1100" b="0" i="1" u="none" strike="noStrike" kern="1200" dirty="0" smtClean="0">
                <a:solidFill>
                  <a:schemeClr val="tx1"/>
                </a:solidFill>
                <a:effectLst/>
                <a:latin typeface="+mn-lt"/>
                <a:ea typeface="+mn-ea"/>
                <a:cs typeface="+mn-cs"/>
              </a:rPr>
              <a:t>meteorological condition.</a:t>
            </a:r>
            <a:r>
              <a:rPr lang="en-US" sz="1100" b="0" i="0" u="none" strike="noStrike" kern="1200" dirty="0" smtClean="0">
                <a:solidFill>
                  <a:schemeClr val="tx1"/>
                </a:solidFill>
                <a:effectLst/>
                <a:latin typeface="+mn-lt"/>
                <a:ea typeface="+mn-ea"/>
                <a:cs typeface="+mn-cs"/>
              </a:rPr>
              <a:t> Various parameters like irradiance, pressure and temperature may contribute or hinder the panel from absorbing solar energy. In response to this problem, studies and algorithms have been designed for predicting the power generated in relation to the changes in the weather. Some examples of these studies will be cited and discussed later.</a:t>
            </a:r>
            <a:endParaRPr lang="en-US" b="0" dirty="0" smtClean="0">
              <a:effectLst/>
            </a:endParaRPr>
          </a:p>
          <a:p>
            <a:r>
              <a:rPr lang="en-US" dirty="0" smtClean="0"/>
              <a:t/>
            </a:r>
            <a:br>
              <a:rPr lang="en-US" dirty="0" smtClean="0"/>
            </a:br>
            <a:endParaRPr dirty="0"/>
          </a:p>
        </p:txBody>
      </p:sp>
    </p:spTree>
    <p:extLst>
      <p:ext uri="{BB962C8B-B14F-4D97-AF65-F5344CB8AC3E}">
        <p14:creationId xmlns:p14="http://schemas.microsoft.com/office/powerpoint/2010/main" val="814489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r>
              <a:rPr lang="en-US" sz="1100" b="0" i="0" u="none" strike="noStrike" kern="1200" dirty="0" smtClean="0">
                <a:solidFill>
                  <a:schemeClr val="tx1"/>
                </a:solidFill>
                <a:effectLst/>
                <a:latin typeface="+mn-lt"/>
                <a:ea typeface="+mn-ea"/>
                <a:cs typeface="+mn-cs"/>
              </a:rPr>
              <a:t>https://</a:t>
            </a:r>
            <a:r>
              <a:rPr lang="en-US" sz="1100" b="0" i="0" u="none" strike="noStrike" kern="1200" dirty="0" err="1" smtClean="0">
                <a:solidFill>
                  <a:schemeClr val="tx1"/>
                </a:solidFill>
                <a:effectLst/>
                <a:latin typeface="+mn-lt"/>
                <a:ea typeface="+mn-ea"/>
                <a:cs typeface="+mn-cs"/>
              </a:rPr>
              <a:t>scholarworks.iu.edu</a:t>
            </a:r>
            <a:r>
              <a:rPr lang="en-US" sz="1100" b="0" i="0" u="none" strike="noStrike" kern="1200" dirty="0" smtClean="0">
                <a:solidFill>
                  <a:schemeClr val="tx1"/>
                </a:solidFill>
                <a:effectLst/>
                <a:latin typeface="+mn-lt"/>
                <a:ea typeface="+mn-ea"/>
                <a:cs typeface="+mn-cs"/>
              </a:rPr>
              <a:t>/</a:t>
            </a:r>
            <a:r>
              <a:rPr lang="en-US" sz="1100" b="0" i="0" u="none" strike="noStrike" kern="1200" dirty="0" err="1" smtClean="0">
                <a:solidFill>
                  <a:schemeClr val="tx1"/>
                </a:solidFill>
                <a:effectLst/>
                <a:latin typeface="+mn-lt"/>
                <a:ea typeface="+mn-ea"/>
                <a:cs typeface="+mn-cs"/>
              </a:rPr>
              <a:t>dspace</a:t>
            </a:r>
            <a:r>
              <a:rPr lang="en-US" sz="1100" b="0" i="0" u="none" strike="noStrike" kern="1200" dirty="0" smtClean="0">
                <a:solidFill>
                  <a:schemeClr val="tx1"/>
                </a:solidFill>
                <a:effectLst/>
                <a:latin typeface="+mn-lt"/>
                <a:ea typeface="+mn-ea"/>
                <a:cs typeface="+mn-cs"/>
              </a:rPr>
              <a:t>/</a:t>
            </a:r>
            <a:r>
              <a:rPr lang="en-US" sz="1100" b="0" i="0" u="none" strike="noStrike" kern="1200" dirty="0" err="1" smtClean="0">
                <a:solidFill>
                  <a:schemeClr val="tx1"/>
                </a:solidFill>
                <a:effectLst/>
                <a:latin typeface="+mn-lt"/>
                <a:ea typeface="+mn-ea"/>
                <a:cs typeface="+mn-cs"/>
              </a:rPr>
              <a:t>bitstream</a:t>
            </a:r>
            <a:r>
              <a:rPr lang="en-US" sz="1100" b="0" i="0" u="none" strike="noStrike" kern="1200" dirty="0" smtClean="0">
                <a:solidFill>
                  <a:schemeClr val="tx1"/>
                </a:solidFill>
                <a:effectLst/>
                <a:latin typeface="+mn-lt"/>
                <a:ea typeface="+mn-ea"/>
                <a:cs typeface="+mn-cs"/>
              </a:rPr>
              <a:t>/handle/2022/178/wp98-01B.html?sequence=1&amp;isAllowed=y</a:t>
            </a:r>
            <a:endParaRPr dirty="0"/>
          </a:p>
        </p:txBody>
      </p:sp>
    </p:spTree>
    <p:extLst>
      <p:ext uri="{BB962C8B-B14F-4D97-AF65-F5344CB8AC3E}">
        <p14:creationId xmlns:p14="http://schemas.microsoft.com/office/powerpoint/2010/main" val="1794226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r>
              <a:rPr lang="en-US" sz="1100" b="0" i="0" u="none" strike="noStrike" kern="1200" dirty="0" smtClean="0">
                <a:solidFill>
                  <a:schemeClr val="tx1"/>
                </a:solidFill>
                <a:effectLst/>
                <a:latin typeface="+mn-lt"/>
                <a:ea typeface="+mn-ea"/>
                <a:cs typeface="+mn-cs"/>
              </a:rPr>
              <a:t>https://</a:t>
            </a:r>
            <a:r>
              <a:rPr lang="en-US" sz="1100" b="0" i="0" u="none" strike="noStrike" kern="1200" dirty="0" err="1" smtClean="0">
                <a:solidFill>
                  <a:schemeClr val="tx1"/>
                </a:solidFill>
                <a:effectLst/>
                <a:latin typeface="+mn-lt"/>
                <a:ea typeface="+mn-ea"/>
                <a:cs typeface="+mn-cs"/>
              </a:rPr>
              <a:t>scholarworks.iu.edu</a:t>
            </a:r>
            <a:r>
              <a:rPr lang="en-US" sz="1100" b="0" i="0" u="none" strike="noStrike" kern="1200" dirty="0" smtClean="0">
                <a:solidFill>
                  <a:schemeClr val="tx1"/>
                </a:solidFill>
                <a:effectLst/>
                <a:latin typeface="+mn-lt"/>
                <a:ea typeface="+mn-ea"/>
                <a:cs typeface="+mn-cs"/>
              </a:rPr>
              <a:t>/</a:t>
            </a:r>
            <a:r>
              <a:rPr lang="en-US" sz="1100" b="0" i="0" u="none" strike="noStrike" kern="1200" dirty="0" err="1" smtClean="0">
                <a:solidFill>
                  <a:schemeClr val="tx1"/>
                </a:solidFill>
                <a:effectLst/>
                <a:latin typeface="+mn-lt"/>
                <a:ea typeface="+mn-ea"/>
                <a:cs typeface="+mn-cs"/>
              </a:rPr>
              <a:t>dspace</a:t>
            </a:r>
            <a:r>
              <a:rPr lang="en-US" sz="1100" b="0" i="0" u="none" strike="noStrike" kern="1200" dirty="0" smtClean="0">
                <a:solidFill>
                  <a:schemeClr val="tx1"/>
                </a:solidFill>
                <a:effectLst/>
                <a:latin typeface="+mn-lt"/>
                <a:ea typeface="+mn-ea"/>
                <a:cs typeface="+mn-cs"/>
              </a:rPr>
              <a:t>/</a:t>
            </a:r>
            <a:r>
              <a:rPr lang="en-US" sz="1100" b="0" i="0" u="none" strike="noStrike" kern="1200" dirty="0" err="1" smtClean="0">
                <a:solidFill>
                  <a:schemeClr val="tx1"/>
                </a:solidFill>
                <a:effectLst/>
                <a:latin typeface="+mn-lt"/>
                <a:ea typeface="+mn-ea"/>
                <a:cs typeface="+mn-cs"/>
              </a:rPr>
              <a:t>bitstream</a:t>
            </a:r>
            <a:r>
              <a:rPr lang="en-US" sz="1100" b="0" i="0" u="none" strike="noStrike" kern="1200" dirty="0" smtClean="0">
                <a:solidFill>
                  <a:schemeClr val="tx1"/>
                </a:solidFill>
                <a:effectLst/>
                <a:latin typeface="+mn-lt"/>
                <a:ea typeface="+mn-ea"/>
                <a:cs typeface="+mn-cs"/>
              </a:rPr>
              <a:t>/handle/2022/178/wp98-01B.html?sequence=1&amp;isAllowed=y</a:t>
            </a:r>
            <a:endParaRPr dirty="0"/>
          </a:p>
        </p:txBody>
      </p:sp>
    </p:spTree>
    <p:extLst>
      <p:ext uri="{BB962C8B-B14F-4D97-AF65-F5344CB8AC3E}">
        <p14:creationId xmlns:p14="http://schemas.microsoft.com/office/powerpoint/2010/main" val="32913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r>
              <a:rPr lang="en-US" sz="1100" b="0" i="0" u="none" strike="noStrike" kern="1200" dirty="0" smtClean="0">
                <a:solidFill>
                  <a:schemeClr val="tx1"/>
                </a:solidFill>
                <a:effectLst/>
                <a:latin typeface="+mn-lt"/>
                <a:ea typeface="+mn-ea"/>
                <a:cs typeface="+mn-cs"/>
              </a:rPr>
              <a:t>Statement of the problem:</a:t>
            </a:r>
            <a:endParaRPr lang="en-US" b="0" dirty="0" smtClean="0">
              <a:effectLst/>
            </a:endParaRPr>
          </a:p>
          <a:p>
            <a:pPr rtl="0"/>
            <a:r>
              <a:rPr lang="en-US" sz="1100" b="0" i="0" u="none" strike="noStrike" kern="1200" dirty="0" smtClean="0">
                <a:solidFill>
                  <a:schemeClr val="tx1"/>
                </a:solidFill>
                <a:effectLst/>
                <a:latin typeface="+mn-lt"/>
                <a:ea typeface="+mn-ea"/>
                <a:cs typeface="+mn-cs"/>
              </a:rPr>
              <a:t>As the development and optimization of Photovoltaic systems for household use as an industry in the Philippines increases, there is a need to provide visual presentation of data from the systems. This display must be comprehensive, simple and accessible to members of the household. With the use of available weather data, a prediction algorithm for their system’s power generation can be developed and made available. The household can then be equipped with knowledge to better manage and plan their energy consumption.</a:t>
            </a:r>
            <a:endParaRPr lang="en-US" b="0" dirty="0" smtClean="0">
              <a:effectLst/>
            </a:endParaRPr>
          </a:p>
          <a:p>
            <a:r>
              <a:rPr lang="en-US" dirty="0" smtClean="0"/>
              <a:t/>
            </a:r>
            <a:br>
              <a:rPr lang="en-US" dirty="0" smtClean="0"/>
            </a:br>
            <a:endParaRPr dirty="0"/>
          </a:p>
        </p:txBody>
      </p:sp>
    </p:spTree>
    <p:extLst>
      <p:ext uri="{BB962C8B-B14F-4D97-AF65-F5344CB8AC3E}">
        <p14:creationId xmlns:p14="http://schemas.microsoft.com/office/powerpoint/2010/main" val="566567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solidFill>
                  <a:schemeClr val="tx2">
                    <a:lumMod val="50000"/>
                  </a:schemeClr>
                </a:solidFill>
                <a:latin typeface="Montserrat" charset="0"/>
                <a:ea typeface="Montserrat" charset="0"/>
                <a:cs typeface="Montserrat" charset="0"/>
              </a:rPr>
              <a:t>The main goal of our study it to provide a user-friendly platform for the household to receive useful information from their energy monitoring system and to enable users to make sound decisions related to their energy consumption. In order to achieve this, we are going to:</a:t>
            </a:r>
          </a:p>
          <a:p>
            <a:endParaRPr lang="en-US" dirty="0"/>
          </a:p>
        </p:txBody>
      </p:sp>
    </p:spTree>
    <p:extLst>
      <p:ext uri="{BB962C8B-B14F-4D97-AF65-F5344CB8AC3E}">
        <p14:creationId xmlns:p14="http://schemas.microsoft.com/office/powerpoint/2010/main" val="588600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solidFill>
                  <a:schemeClr val="tx2">
                    <a:lumMod val="50000"/>
                  </a:schemeClr>
                </a:solidFill>
                <a:latin typeface="Montserrat" charset="0"/>
                <a:ea typeface="Montserrat" charset="0"/>
                <a:cs typeface="Montserrat" charset="0"/>
              </a:rPr>
              <a:t>The main goal of our study it to provide a user-friendly platform for the household to receive useful information from their energy monitoring system and to enable users to make sound decisions related to their energy consumption. In order to achieve this, we are going to:</a:t>
            </a:r>
          </a:p>
          <a:p>
            <a:endParaRPr lang="en-US" dirty="0"/>
          </a:p>
        </p:txBody>
      </p:sp>
    </p:spTree>
    <p:extLst>
      <p:ext uri="{BB962C8B-B14F-4D97-AF65-F5344CB8AC3E}">
        <p14:creationId xmlns:p14="http://schemas.microsoft.com/office/powerpoint/2010/main" val="1977188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solidFill>
          <a:srgbClr val="C7F464"/>
        </a:solidFill>
        <a:effectLst/>
      </p:bgPr>
    </p:bg>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3012325" y="2960550"/>
            <a:ext cx="5445899" cy="2405700"/>
          </a:xfrm>
          <a:prstGeom prst="rect">
            <a:avLst/>
          </a:prstGeom>
        </p:spPr>
        <p:txBody>
          <a:bodyPr lIns="91425" tIns="91425" rIns="91425" bIns="91425" anchor="b" anchorCtr="0"/>
          <a:lstStyle>
            <a:lvl1pPr lvl="0" algn="r">
              <a:spcBef>
                <a:spcPts val="0"/>
              </a:spcBef>
              <a:buSzPct val="100000"/>
              <a:defRPr sz="4800"/>
            </a:lvl1pPr>
            <a:lvl2pPr lvl="1" algn="r">
              <a:spcBef>
                <a:spcPts val="0"/>
              </a:spcBef>
              <a:buSzPct val="100000"/>
              <a:defRPr sz="6000"/>
            </a:lvl2pPr>
            <a:lvl3pPr lvl="2" algn="r">
              <a:spcBef>
                <a:spcPts val="0"/>
              </a:spcBef>
              <a:buSzPct val="100000"/>
              <a:defRPr sz="6000"/>
            </a:lvl3pPr>
            <a:lvl4pPr lvl="3" algn="r">
              <a:spcBef>
                <a:spcPts val="0"/>
              </a:spcBef>
              <a:buSzPct val="100000"/>
              <a:defRPr sz="6000"/>
            </a:lvl4pPr>
            <a:lvl5pPr lvl="4" algn="r">
              <a:spcBef>
                <a:spcPts val="0"/>
              </a:spcBef>
              <a:buSzPct val="100000"/>
              <a:defRPr sz="6000"/>
            </a:lvl5pPr>
            <a:lvl6pPr lvl="5" algn="r">
              <a:spcBef>
                <a:spcPts val="0"/>
              </a:spcBef>
              <a:buSzPct val="100000"/>
              <a:defRPr sz="6000"/>
            </a:lvl6pPr>
            <a:lvl7pPr lvl="6" algn="r">
              <a:spcBef>
                <a:spcPts val="0"/>
              </a:spcBef>
              <a:buSzPct val="100000"/>
              <a:defRPr sz="6000"/>
            </a:lvl7pPr>
            <a:lvl8pPr lvl="7" algn="r">
              <a:spcBef>
                <a:spcPts val="0"/>
              </a:spcBef>
              <a:buSzPct val="100000"/>
              <a:defRPr sz="6000"/>
            </a:lvl8pPr>
            <a:lvl9pPr lvl="8" algn="r">
              <a:spcBef>
                <a:spcPts val="0"/>
              </a:spcBef>
              <a:buSzPct val="100000"/>
              <a:defRPr sz="6000"/>
            </a:lvl9pPr>
          </a:lstStyle>
          <a:p>
            <a:endParaRPr/>
          </a:p>
        </p:txBody>
      </p:sp>
      <p:sp>
        <p:nvSpPr>
          <p:cNvPr id="10" name="Shape 10"/>
          <p:cNvSpPr/>
          <p:nvPr/>
        </p:nvSpPr>
        <p:spPr>
          <a:xfrm>
            <a:off x="6208125" y="5619450"/>
            <a:ext cx="2250000" cy="137699"/>
          </a:xfrm>
          <a:prstGeom prst="rect">
            <a:avLst/>
          </a:prstGeom>
          <a:solidFill>
            <a:srgbClr val="4ECDC4"/>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691200" y="634299"/>
            <a:ext cx="7761599" cy="6579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8" name="Shape 28"/>
          <p:cNvSpPr txBox="1">
            <a:spLocks noGrp="1"/>
          </p:cNvSpPr>
          <p:nvPr>
            <p:ph type="body" idx="1"/>
          </p:nvPr>
        </p:nvSpPr>
        <p:spPr>
          <a:xfrm>
            <a:off x="691200" y="1857900"/>
            <a:ext cx="3767400" cy="4710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9" name="Shape 29"/>
          <p:cNvSpPr txBox="1">
            <a:spLocks noGrp="1"/>
          </p:cNvSpPr>
          <p:nvPr>
            <p:ph type="body" idx="2"/>
          </p:nvPr>
        </p:nvSpPr>
        <p:spPr>
          <a:xfrm>
            <a:off x="4685500" y="1857900"/>
            <a:ext cx="3767400" cy="4710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0" name="Shape 30"/>
          <p:cNvSpPr/>
          <p:nvPr/>
        </p:nvSpPr>
        <p:spPr>
          <a:xfrm>
            <a:off x="813272" y="1506188"/>
            <a:ext cx="1533600" cy="137699"/>
          </a:xfrm>
          <a:prstGeom prst="rect">
            <a:avLst/>
          </a:prstGeom>
          <a:solidFill>
            <a:srgbClr val="4ECDC4"/>
          </a:solidFill>
          <a:ln>
            <a:noFill/>
          </a:ln>
        </p:spPr>
        <p:txBody>
          <a:bodyPr lIns="91425" tIns="91425" rIns="91425" bIns="91425" anchor="ctr" anchorCtr="0">
            <a:noAutofit/>
          </a:bodyPr>
          <a:lstStyle/>
          <a:p>
            <a:pPr lvl="0">
              <a:spcBef>
                <a:spcPts val="0"/>
              </a:spcBef>
              <a:buNone/>
            </a:pPr>
            <a:endParaRPr/>
          </a:p>
        </p:txBody>
      </p:sp>
      <p:sp>
        <p:nvSpPr>
          <p:cNvPr id="31" name="Shape 31"/>
          <p:cNvSpPr/>
          <p:nvPr/>
        </p:nvSpPr>
        <p:spPr>
          <a:xfrm>
            <a:off x="0" y="0"/>
            <a:ext cx="137699" cy="6858000"/>
          </a:xfrm>
          <a:prstGeom prst="rect">
            <a:avLst/>
          </a:prstGeom>
          <a:solidFill>
            <a:srgbClr val="C7F464"/>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bg>
      <p:bgPr>
        <a:solidFill>
          <a:srgbClr val="4ECDC4"/>
        </a:solidFill>
        <a:effectLst/>
      </p:bgPr>
    </p:bg>
    <p:spTree>
      <p:nvGrpSpPr>
        <p:cNvPr id="1" name="Shape 47"/>
        <p:cNvGrpSpPr/>
        <p:nvPr/>
      </p:nvGrpSpPr>
      <p:grpSpPr>
        <a:xfrm>
          <a:off x="0" y="0"/>
          <a:ext cx="0" cy="0"/>
          <a:chOff x="0" y="0"/>
          <a:chExt cx="0" cy="0"/>
        </a:xfrm>
      </p:grpSpPr>
      <p:sp>
        <p:nvSpPr>
          <p:cNvPr id="48" name="Shape 48"/>
          <p:cNvSpPr/>
          <p:nvPr/>
        </p:nvSpPr>
        <p:spPr>
          <a:xfrm>
            <a:off x="-3" y="6720300"/>
            <a:ext cx="9144000" cy="137699"/>
          </a:xfrm>
          <a:prstGeom prst="rect">
            <a:avLst/>
          </a:prstGeom>
          <a:solidFill>
            <a:srgbClr val="C7F464"/>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074D3B6A-C165-8A43-BF84-BFBA4628199C}" type="datetimeFigureOut">
              <a:rPr lang="en-US" smtClean="0"/>
              <a:t>4/2/17</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927617A0-790F-504E-9AE7-63E5238BB007}" type="slidenum">
              <a:rPr lang="en-US" smtClean="0"/>
              <a:t>‹#›</a:t>
            </a:fld>
            <a:endParaRPr lang="en-US"/>
          </a:p>
        </p:txBody>
      </p:sp>
    </p:spTree>
    <p:extLst>
      <p:ext uri="{BB962C8B-B14F-4D97-AF65-F5344CB8AC3E}">
        <p14:creationId xmlns:p14="http://schemas.microsoft.com/office/powerpoint/2010/main" val="1924749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691200" y="634299"/>
            <a:ext cx="7761599" cy="6579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4" name="Shape 34"/>
          <p:cNvSpPr txBox="1">
            <a:spLocks noGrp="1"/>
          </p:cNvSpPr>
          <p:nvPr>
            <p:ph type="body" idx="1"/>
          </p:nvPr>
        </p:nvSpPr>
        <p:spPr>
          <a:xfrm>
            <a:off x="691200" y="1857900"/>
            <a:ext cx="2501699" cy="4710000"/>
          </a:xfrm>
          <a:prstGeom prst="rect">
            <a:avLst/>
          </a:prstGeom>
        </p:spPr>
        <p:txBody>
          <a:bodyPr lIns="91425" tIns="91425" rIns="91425" bIns="91425" anchor="t" anchorCtr="0"/>
          <a:lstStyle>
            <a:lvl1pPr lvl="0" rtl="0">
              <a:spcBef>
                <a:spcPts val="0"/>
              </a:spcBef>
              <a:buSzPct val="100000"/>
              <a:defRPr sz="2000"/>
            </a:lvl1pPr>
            <a:lvl2pPr lvl="1" rtl="0">
              <a:spcBef>
                <a:spcPts val="0"/>
              </a:spcBef>
              <a:defRPr/>
            </a:lvl2pPr>
            <a:lvl3pPr lvl="2" rtl="0">
              <a:spcBef>
                <a:spcPts val="0"/>
              </a:spcBef>
              <a:defRPr/>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35" name="Shape 35"/>
          <p:cNvSpPr txBox="1">
            <a:spLocks noGrp="1"/>
          </p:cNvSpPr>
          <p:nvPr>
            <p:ph type="body" idx="2"/>
          </p:nvPr>
        </p:nvSpPr>
        <p:spPr>
          <a:xfrm>
            <a:off x="3321087" y="1857900"/>
            <a:ext cx="2501699" cy="4710000"/>
          </a:xfrm>
          <a:prstGeom prst="rect">
            <a:avLst/>
          </a:prstGeom>
        </p:spPr>
        <p:txBody>
          <a:bodyPr lIns="91425" tIns="91425" rIns="91425" bIns="91425" anchor="t" anchorCtr="0"/>
          <a:lstStyle>
            <a:lvl1pPr lvl="0" rtl="0">
              <a:spcBef>
                <a:spcPts val="0"/>
              </a:spcBef>
              <a:buSzPct val="100000"/>
              <a:defRPr sz="2000"/>
            </a:lvl1pPr>
            <a:lvl2pPr lvl="1" rtl="0">
              <a:spcBef>
                <a:spcPts val="0"/>
              </a:spcBef>
              <a:defRPr/>
            </a:lvl2pPr>
            <a:lvl3pPr lvl="2" rtl="0">
              <a:spcBef>
                <a:spcPts val="0"/>
              </a:spcBef>
              <a:defRPr/>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36" name="Shape 36"/>
          <p:cNvSpPr txBox="1">
            <a:spLocks noGrp="1"/>
          </p:cNvSpPr>
          <p:nvPr>
            <p:ph type="body" idx="3"/>
          </p:nvPr>
        </p:nvSpPr>
        <p:spPr>
          <a:xfrm>
            <a:off x="5950975" y="1857900"/>
            <a:ext cx="2501699" cy="4710000"/>
          </a:xfrm>
          <a:prstGeom prst="rect">
            <a:avLst/>
          </a:prstGeom>
        </p:spPr>
        <p:txBody>
          <a:bodyPr lIns="91425" tIns="91425" rIns="91425" bIns="91425" anchor="t" anchorCtr="0"/>
          <a:lstStyle>
            <a:lvl1pPr lvl="0" rtl="0">
              <a:spcBef>
                <a:spcPts val="0"/>
              </a:spcBef>
              <a:buSzPct val="100000"/>
              <a:defRPr sz="2000"/>
            </a:lvl1pPr>
            <a:lvl2pPr lvl="1" rtl="0">
              <a:spcBef>
                <a:spcPts val="0"/>
              </a:spcBef>
              <a:defRPr/>
            </a:lvl2pPr>
            <a:lvl3pPr lvl="2" rtl="0">
              <a:spcBef>
                <a:spcPts val="0"/>
              </a:spcBef>
              <a:defRPr/>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37" name="Shape 37"/>
          <p:cNvSpPr/>
          <p:nvPr/>
        </p:nvSpPr>
        <p:spPr>
          <a:xfrm>
            <a:off x="813272" y="1506188"/>
            <a:ext cx="1533600" cy="137699"/>
          </a:xfrm>
          <a:prstGeom prst="rect">
            <a:avLst/>
          </a:prstGeom>
          <a:solidFill>
            <a:srgbClr val="4ECDC4"/>
          </a:solidFill>
          <a:ln>
            <a:noFill/>
          </a:ln>
        </p:spPr>
        <p:txBody>
          <a:bodyPr lIns="91425" tIns="91425" rIns="91425" bIns="91425" anchor="ctr" anchorCtr="0">
            <a:noAutofit/>
          </a:bodyPr>
          <a:lstStyle/>
          <a:p>
            <a:pPr lvl="0">
              <a:spcBef>
                <a:spcPts val="0"/>
              </a:spcBef>
              <a:buNone/>
            </a:pPr>
            <a:endParaRPr/>
          </a:p>
        </p:txBody>
      </p:sp>
      <p:sp>
        <p:nvSpPr>
          <p:cNvPr id="38" name="Shape 38"/>
          <p:cNvSpPr/>
          <p:nvPr/>
        </p:nvSpPr>
        <p:spPr>
          <a:xfrm>
            <a:off x="0" y="0"/>
            <a:ext cx="137699" cy="6858000"/>
          </a:xfrm>
          <a:prstGeom prst="rect">
            <a:avLst/>
          </a:prstGeom>
          <a:solidFill>
            <a:srgbClr val="C7F464"/>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218154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91200" y="634299"/>
            <a:ext cx="7761599" cy="657900"/>
          </a:xfrm>
          <a:prstGeom prst="rect">
            <a:avLst/>
          </a:prstGeom>
          <a:noFill/>
          <a:ln>
            <a:noFill/>
          </a:ln>
        </p:spPr>
        <p:txBody>
          <a:bodyPr lIns="91425" tIns="91425" rIns="91425" bIns="91425" anchor="b" anchorCtr="0"/>
          <a:lstStyle>
            <a:lvl1pPr lvl="0">
              <a:spcBef>
                <a:spcPts val="0"/>
              </a:spcBef>
              <a:buClr>
                <a:srgbClr val="454F5B"/>
              </a:buClr>
              <a:buSzPct val="100000"/>
              <a:buFont typeface="Montserrat"/>
              <a:buNone/>
              <a:defRPr sz="3000" b="1">
                <a:solidFill>
                  <a:srgbClr val="454F5B"/>
                </a:solidFill>
                <a:latin typeface="Montserrat"/>
                <a:ea typeface="Montserrat"/>
                <a:cs typeface="Montserrat"/>
                <a:sym typeface="Montserrat"/>
              </a:defRPr>
            </a:lvl1pPr>
            <a:lvl2pPr lvl="1">
              <a:spcBef>
                <a:spcPts val="0"/>
              </a:spcBef>
              <a:buClr>
                <a:srgbClr val="454F5B"/>
              </a:buClr>
              <a:buSzPct val="100000"/>
              <a:buFont typeface="Montserrat"/>
              <a:buNone/>
              <a:defRPr sz="3000" b="1">
                <a:solidFill>
                  <a:srgbClr val="454F5B"/>
                </a:solidFill>
                <a:latin typeface="Montserrat"/>
                <a:ea typeface="Montserrat"/>
                <a:cs typeface="Montserrat"/>
                <a:sym typeface="Montserrat"/>
              </a:defRPr>
            </a:lvl2pPr>
            <a:lvl3pPr lvl="2">
              <a:spcBef>
                <a:spcPts val="0"/>
              </a:spcBef>
              <a:buClr>
                <a:srgbClr val="454F5B"/>
              </a:buClr>
              <a:buSzPct val="100000"/>
              <a:buFont typeface="Montserrat"/>
              <a:buNone/>
              <a:defRPr sz="3000" b="1">
                <a:solidFill>
                  <a:srgbClr val="454F5B"/>
                </a:solidFill>
                <a:latin typeface="Montserrat"/>
                <a:ea typeface="Montserrat"/>
                <a:cs typeface="Montserrat"/>
                <a:sym typeface="Montserrat"/>
              </a:defRPr>
            </a:lvl3pPr>
            <a:lvl4pPr lvl="3">
              <a:spcBef>
                <a:spcPts val="0"/>
              </a:spcBef>
              <a:buClr>
                <a:srgbClr val="454F5B"/>
              </a:buClr>
              <a:buSzPct val="100000"/>
              <a:buFont typeface="Montserrat"/>
              <a:buNone/>
              <a:defRPr sz="3000" b="1">
                <a:solidFill>
                  <a:srgbClr val="454F5B"/>
                </a:solidFill>
                <a:latin typeface="Montserrat"/>
                <a:ea typeface="Montserrat"/>
                <a:cs typeface="Montserrat"/>
                <a:sym typeface="Montserrat"/>
              </a:defRPr>
            </a:lvl4pPr>
            <a:lvl5pPr lvl="4">
              <a:spcBef>
                <a:spcPts val="0"/>
              </a:spcBef>
              <a:buClr>
                <a:srgbClr val="454F5B"/>
              </a:buClr>
              <a:buSzPct val="100000"/>
              <a:buFont typeface="Montserrat"/>
              <a:buNone/>
              <a:defRPr sz="3000" b="1">
                <a:solidFill>
                  <a:srgbClr val="454F5B"/>
                </a:solidFill>
                <a:latin typeface="Montserrat"/>
                <a:ea typeface="Montserrat"/>
                <a:cs typeface="Montserrat"/>
                <a:sym typeface="Montserrat"/>
              </a:defRPr>
            </a:lvl5pPr>
            <a:lvl6pPr lvl="5">
              <a:spcBef>
                <a:spcPts val="0"/>
              </a:spcBef>
              <a:buClr>
                <a:srgbClr val="454F5B"/>
              </a:buClr>
              <a:buSzPct val="100000"/>
              <a:buFont typeface="Montserrat"/>
              <a:buNone/>
              <a:defRPr sz="3000" b="1">
                <a:solidFill>
                  <a:srgbClr val="454F5B"/>
                </a:solidFill>
                <a:latin typeface="Montserrat"/>
                <a:ea typeface="Montserrat"/>
                <a:cs typeface="Montserrat"/>
                <a:sym typeface="Montserrat"/>
              </a:defRPr>
            </a:lvl6pPr>
            <a:lvl7pPr lvl="6">
              <a:spcBef>
                <a:spcPts val="0"/>
              </a:spcBef>
              <a:buClr>
                <a:srgbClr val="454F5B"/>
              </a:buClr>
              <a:buSzPct val="100000"/>
              <a:buFont typeface="Montserrat"/>
              <a:buNone/>
              <a:defRPr sz="3000" b="1">
                <a:solidFill>
                  <a:srgbClr val="454F5B"/>
                </a:solidFill>
                <a:latin typeface="Montserrat"/>
                <a:ea typeface="Montserrat"/>
                <a:cs typeface="Montserrat"/>
                <a:sym typeface="Montserrat"/>
              </a:defRPr>
            </a:lvl7pPr>
            <a:lvl8pPr lvl="7">
              <a:spcBef>
                <a:spcPts val="0"/>
              </a:spcBef>
              <a:buClr>
                <a:srgbClr val="454F5B"/>
              </a:buClr>
              <a:buSzPct val="100000"/>
              <a:buFont typeface="Montserrat"/>
              <a:buNone/>
              <a:defRPr sz="3000" b="1">
                <a:solidFill>
                  <a:srgbClr val="454F5B"/>
                </a:solidFill>
                <a:latin typeface="Montserrat"/>
                <a:ea typeface="Montserrat"/>
                <a:cs typeface="Montserrat"/>
                <a:sym typeface="Montserrat"/>
              </a:defRPr>
            </a:lvl8pPr>
            <a:lvl9pPr lvl="8">
              <a:spcBef>
                <a:spcPts val="0"/>
              </a:spcBef>
              <a:buClr>
                <a:srgbClr val="454F5B"/>
              </a:buClr>
              <a:buSzPct val="100000"/>
              <a:buFont typeface="Montserrat"/>
              <a:buNone/>
              <a:defRPr sz="3000" b="1">
                <a:solidFill>
                  <a:srgbClr val="454F5B"/>
                </a:solidFill>
                <a:latin typeface="Montserrat"/>
                <a:ea typeface="Montserrat"/>
                <a:cs typeface="Montserrat"/>
                <a:sym typeface="Montserrat"/>
              </a:defRPr>
            </a:lvl9pPr>
          </a:lstStyle>
          <a:p>
            <a:endParaRPr/>
          </a:p>
        </p:txBody>
      </p:sp>
      <p:sp>
        <p:nvSpPr>
          <p:cNvPr id="7" name="Shape 7"/>
          <p:cNvSpPr txBox="1">
            <a:spLocks noGrp="1"/>
          </p:cNvSpPr>
          <p:nvPr>
            <p:ph type="body" idx="1"/>
          </p:nvPr>
        </p:nvSpPr>
        <p:spPr>
          <a:xfrm>
            <a:off x="691200" y="1811604"/>
            <a:ext cx="7761599" cy="4412100"/>
          </a:xfrm>
          <a:prstGeom prst="rect">
            <a:avLst/>
          </a:prstGeom>
          <a:noFill/>
          <a:ln>
            <a:noFill/>
          </a:ln>
        </p:spPr>
        <p:txBody>
          <a:bodyPr lIns="91425" tIns="91425" rIns="91425" bIns="91425" anchor="t" anchorCtr="0"/>
          <a:lstStyle>
            <a:lvl1pPr lvl="0">
              <a:spcBef>
                <a:spcPts val="600"/>
              </a:spcBef>
              <a:buClr>
                <a:srgbClr val="C7F464"/>
              </a:buClr>
              <a:buSzPct val="100000"/>
              <a:buFont typeface="Montserrat"/>
              <a:buChar char="▣"/>
              <a:defRPr sz="2400">
                <a:solidFill>
                  <a:srgbClr val="454F5B"/>
                </a:solidFill>
                <a:latin typeface="Montserrat"/>
                <a:ea typeface="Montserrat"/>
                <a:cs typeface="Montserrat"/>
                <a:sym typeface="Montserrat"/>
              </a:defRPr>
            </a:lvl1pPr>
            <a:lvl2pPr lvl="1">
              <a:spcBef>
                <a:spcPts val="480"/>
              </a:spcBef>
              <a:buClr>
                <a:srgbClr val="C7F464"/>
              </a:buClr>
              <a:buSzPct val="100000"/>
              <a:buFont typeface="Montserrat"/>
              <a:buChar char="□"/>
              <a:defRPr sz="2000">
                <a:solidFill>
                  <a:srgbClr val="454F5B"/>
                </a:solidFill>
                <a:latin typeface="Montserrat"/>
                <a:ea typeface="Montserrat"/>
                <a:cs typeface="Montserrat"/>
                <a:sym typeface="Montserrat"/>
              </a:defRPr>
            </a:lvl2pPr>
            <a:lvl3pPr lvl="2">
              <a:spcBef>
                <a:spcPts val="480"/>
              </a:spcBef>
              <a:buClr>
                <a:srgbClr val="C7F464"/>
              </a:buClr>
              <a:buSzPct val="100000"/>
              <a:buFont typeface="Montserrat"/>
              <a:defRPr sz="2000">
                <a:solidFill>
                  <a:srgbClr val="454F5B"/>
                </a:solidFill>
                <a:latin typeface="Montserrat"/>
                <a:ea typeface="Montserrat"/>
                <a:cs typeface="Montserrat"/>
                <a:sym typeface="Montserrat"/>
              </a:defRPr>
            </a:lvl3pPr>
            <a:lvl4pPr lvl="3">
              <a:spcBef>
                <a:spcPts val="360"/>
              </a:spcBef>
              <a:buClr>
                <a:srgbClr val="C7F464"/>
              </a:buClr>
              <a:buSzPct val="100000"/>
              <a:buFont typeface="Montserrat"/>
              <a:defRPr sz="1800">
                <a:solidFill>
                  <a:srgbClr val="454F5B"/>
                </a:solidFill>
                <a:latin typeface="Montserrat"/>
                <a:ea typeface="Montserrat"/>
                <a:cs typeface="Montserrat"/>
                <a:sym typeface="Montserrat"/>
              </a:defRPr>
            </a:lvl4pPr>
            <a:lvl5pPr lvl="4">
              <a:spcBef>
                <a:spcPts val="360"/>
              </a:spcBef>
              <a:buClr>
                <a:srgbClr val="C7F464"/>
              </a:buClr>
              <a:buSzPct val="100000"/>
              <a:buFont typeface="Montserrat"/>
              <a:defRPr sz="1800">
                <a:solidFill>
                  <a:srgbClr val="454F5B"/>
                </a:solidFill>
                <a:latin typeface="Montserrat"/>
                <a:ea typeface="Montserrat"/>
                <a:cs typeface="Montserrat"/>
                <a:sym typeface="Montserrat"/>
              </a:defRPr>
            </a:lvl5pPr>
            <a:lvl6pPr lvl="5">
              <a:spcBef>
                <a:spcPts val="360"/>
              </a:spcBef>
              <a:buClr>
                <a:srgbClr val="C7F464"/>
              </a:buClr>
              <a:buSzPct val="100000"/>
              <a:buFont typeface="Montserrat"/>
              <a:defRPr sz="1800">
                <a:solidFill>
                  <a:srgbClr val="454F5B"/>
                </a:solidFill>
                <a:latin typeface="Montserrat"/>
                <a:ea typeface="Montserrat"/>
                <a:cs typeface="Montserrat"/>
                <a:sym typeface="Montserrat"/>
              </a:defRPr>
            </a:lvl6pPr>
            <a:lvl7pPr lvl="6">
              <a:spcBef>
                <a:spcPts val="360"/>
              </a:spcBef>
              <a:buClr>
                <a:srgbClr val="C7F464"/>
              </a:buClr>
              <a:buSzPct val="100000"/>
              <a:buFont typeface="Montserrat"/>
              <a:defRPr sz="1800">
                <a:solidFill>
                  <a:srgbClr val="454F5B"/>
                </a:solidFill>
                <a:latin typeface="Montserrat"/>
                <a:ea typeface="Montserrat"/>
                <a:cs typeface="Montserrat"/>
                <a:sym typeface="Montserrat"/>
              </a:defRPr>
            </a:lvl7pPr>
            <a:lvl8pPr lvl="7">
              <a:spcBef>
                <a:spcPts val="360"/>
              </a:spcBef>
              <a:buClr>
                <a:srgbClr val="C7F464"/>
              </a:buClr>
              <a:buSzPct val="100000"/>
              <a:buFont typeface="Montserrat"/>
              <a:defRPr sz="1800">
                <a:solidFill>
                  <a:srgbClr val="454F5B"/>
                </a:solidFill>
                <a:latin typeface="Montserrat"/>
                <a:ea typeface="Montserrat"/>
                <a:cs typeface="Montserrat"/>
                <a:sym typeface="Montserrat"/>
              </a:defRPr>
            </a:lvl8pPr>
            <a:lvl9pPr lvl="8">
              <a:spcBef>
                <a:spcPts val="360"/>
              </a:spcBef>
              <a:buClr>
                <a:srgbClr val="C7F464"/>
              </a:buClr>
              <a:buSzPct val="100000"/>
              <a:buFont typeface="Montserrat"/>
              <a:defRPr sz="1800">
                <a:solidFill>
                  <a:srgbClr val="454F5B"/>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6" r:id="rId3"/>
    <p:sldLayoutId id="2147483658" r:id="rId4"/>
    <p:sldLayoutId id="2147483659"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tiff"/></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1.tiff"/><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1.tiff"/><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tiff"/><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tiff"/><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tiff"/></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tiff"/></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tiff"/><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f"/><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tiff"/><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 Id="rId3" Type="http://schemas.openxmlformats.org/officeDocument/2006/relationships/image" Target="../media/image1.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 Id="rId3" Type="http://schemas.openxmlformats.org/officeDocument/2006/relationships/image" Target="../media/image1.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 Id="rId3" Type="http://schemas.openxmlformats.org/officeDocument/2006/relationships/image" Target="../media/image1.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f"/><Relationship Id="rId3"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f"/><Relationship Id="rId3"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f"/><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tiff"/><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f"/><Relationship Id="rId3" Type="http://schemas.openxmlformats.org/officeDocument/2006/relationships/image" Target="../media/image1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tiff"/></Relationships>
</file>

<file path=ppt/slides/_rels/slide43.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44.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5.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46.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47.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48.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tiff"/></Relationships>
</file>

<file path=ppt/slides/_rels/slide5.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5.tiff"/><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1.png"/><Relationship Id="rId5" Type="http://schemas.openxmlformats.org/officeDocument/2006/relationships/image" Target="../media/image13.png"/><Relationship Id="rId6" Type="http://schemas.openxmlformats.org/officeDocument/2006/relationships/image" Target="../media/image22.png"/><Relationship Id="rId7"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1.tiff"/><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55.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6.png"/><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1.tiff"/><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1.tiff"/><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 Id="rId3" Type="http://schemas.openxmlformats.org/officeDocument/2006/relationships/image" Target="../media/image1.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f"/></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5.tiff"/><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 Id="rId3" Type="http://schemas.openxmlformats.org/officeDocument/2006/relationships/image" Target="../media/image1.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tiff"/></Relationships>
</file>

<file path=ppt/slides/_rels/slide62.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1.tiff"/><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2"/>
        <p:cNvGrpSpPr/>
        <p:nvPr/>
      </p:nvGrpSpPr>
      <p:grpSpPr>
        <a:xfrm>
          <a:off x="0" y="0"/>
          <a:ext cx="0" cy="0"/>
          <a:chOff x="0" y="0"/>
          <a:chExt cx="0" cy="0"/>
        </a:xfrm>
      </p:grpSpPr>
      <p:sp>
        <p:nvSpPr>
          <p:cNvPr id="53" name="Shape 53"/>
          <p:cNvSpPr txBox="1">
            <a:spLocks noGrp="1"/>
          </p:cNvSpPr>
          <p:nvPr>
            <p:ph type="ctrTitle"/>
          </p:nvPr>
        </p:nvSpPr>
        <p:spPr>
          <a:xfrm>
            <a:off x="451105" y="2877312"/>
            <a:ext cx="8177808" cy="2830314"/>
          </a:xfrm>
          <a:prstGeom prst="rect">
            <a:avLst/>
          </a:prstGeom>
        </p:spPr>
        <p:txBody>
          <a:bodyPr lIns="91425" tIns="91425" rIns="91425" bIns="91425" anchor="b" anchorCtr="0">
            <a:noAutofit/>
          </a:bodyPr>
          <a:lstStyle/>
          <a:p>
            <a:pPr lvl="0"/>
            <a:r>
              <a:rPr lang="en-US" dirty="0" smtClean="0">
                <a:solidFill>
                  <a:schemeClr val="bg1"/>
                </a:solidFill>
                <a:latin typeface="Bebas Neue" charset="0"/>
                <a:ea typeface="Bebas Neue" charset="0"/>
                <a:cs typeface="Bebas Neue" charset="0"/>
              </a:rPr>
              <a:t>Application Design for Data Visualization in a Real-Time Power Prediction System with Weather Metrics Integration</a:t>
            </a:r>
            <a:r>
              <a:rPr lang="en-US" sz="5400" dirty="0" smtClean="0">
                <a:solidFill>
                  <a:schemeClr val="bg1"/>
                </a:solidFill>
                <a:latin typeface="Bebas Neue" charset="0"/>
                <a:ea typeface="Bebas Neue" charset="0"/>
                <a:cs typeface="Bebas Neue" charset="0"/>
              </a:rPr>
              <a:t/>
            </a:r>
            <a:br>
              <a:rPr lang="en-US" sz="5400" dirty="0" smtClean="0">
                <a:solidFill>
                  <a:schemeClr val="bg1"/>
                </a:solidFill>
                <a:latin typeface="Bebas Neue" charset="0"/>
                <a:ea typeface="Bebas Neue" charset="0"/>
                <a:cs typeface="Bebas Neue" charset="0"/>
              </a:rPr>
            </a:br>
            <a:r>
              <a:rPr lang="en-US" sz="1100" dirty="0" smtClean="0">
                <a:solidFill>
                  <a:schemeClr val="bg1"/>
                </a:solidFill>
                <a:latin typeface="Bebas Neue" charset="0"/>
                <a:ea typeface="Bebas Neue" charset="0"/>
                <a:cs typeface="Bebas Neue" charset="0"/>
              </a:rPr>
              <a:t/>
            </a:r>
            <a:br>
              <a:rPr lang="en-US" sz="1100" dirty="0" smtClean="0">
                <a:solidFill>
                  <a:schemeClr val="bg1"/>
                </a:solidFill>
                <a:latin typeface="Bebas Neue" charset="0"/>
                <a:ea typeface="Bebas Neue" charset="0"/>
                <a:cs typeface="Bebas Neue" charset="0"/>
              </a:rPr>
            </a:br>
            <a:r>
              <a:rPr lang="en-US" sz="2000" b="0" dirty="0" err="1" smtClean="0">
                <a:solidFill>
                  <a:schemeClr val="bg1"/>
                </a:solidFill>
                <a:latin typeface="Bebas Neue" charset="0"/>
                <a:ea typeface="Bebas Neue" charset="0"/>
                <a:cs typeface="Bebas Neue" charset="0"/>
              </a:rPr>
              <a:t>Llanes</a:t>
            </a:r>
            <a:r>
              <a:rPr lang="en-US" sz="2000" b="0" dirty="0">
                <a:solidFill>
                  <a:schemeClr val="bg1"/>
                </a:solidFill>
                <a:latin typeface="Bebas Neue" charset="0"/>
                <a:ea typeface="Bebas Neue" charset="0"/>
                <a:cs typeface="Bebas Neue" charset="0"/>
              </a:rPr>
              <a:t>, </a:t>
            </a:r>
            <a:r>
              <a:rPr lang="en-US" sz="2000" b="0" dirty="0" err="1">
                <a:solidFill>
                  <a:schemeClr val="bg1"/>
                </a:solidFill>
                <a:latin typeface="Bebas Neue" charset="0"/>
                <a:ea typeface="Bebas Neue" charset="0"/>
                <a:cs typeface="Bebas Neue" charset="0"/>
              </a:rPr>
              <a:t>RizzAH</a:t>
            </a:r>
            <a:r>
              <a:rPr lang="en-US" sz="2000" b="0" dirty="0">
                <a:solidFill>
                  <a:schemeClr val="bg1"/>
                </a:solidFill>
                <a:latin typeface="Bebas Neue" charset="0"/>
                <a:ea typeface="Bebas Neue" charset="0"/>
                <a:cs typeface="Bebas Neue" charset="0"/>
              </a:rPr>
              <a:t> GRACE</a:t>
            </a:r>
            <a:br>
              <a:rPr lang="en-US" sz="2000" b="0" dirty="0">
                <a:solidFill>
                  <a:schemeClr val="bg1"/>
                </a:solidFill>
                <a:latin typeface="Bebas Neue" charset="0"/>
                <a:ea typeface="Bebas Neue" charset="0"/>
                <a:cs typeface="Bebas Neue" charset="0"/>
              </a:rPr>
            </a:br>
            <a:r>
              <a:rPr lang="en-US" sz="2000" b="0" dirty="0">
                <a:solidFill>
                  <a:schemeClr val="bg1"/>
                </a:solidFill>
                <a:latin typeface="Bebas Neue" charset="0"/>
                <a:ea typeface="Bebas Neue" charset="0"/>
                <a:cs typeface="Bebas Neue" charset="0"/>
              </a:rPr>
              <a:t>SAMBO, JULIUS </a:t>
            </a:r>
            <a:r>
              <a:rPr lang="en-US" sz="2000" b="0" dirty="0" smtClean="0">
                <a:solidFill>
                  <a:schemeClr val="bg1"/>
                </a:solidFill>
                <a:latin typeface="Bebas Neue" charset="0"/>
                <a:ea typeface="Bebas Neue" charset="0"/>
                <a:cs typeface="Bebas Neue" charset="0"/>
              </a:rPr>
              <a:t>JAY</a:t>
            </a:r>
            <a:br>
              <a:rPr lang="en-US" sz="2000" b="0" dirty="0" smtClean="0">
                <a:solidFill>
                  <a:schemeClr val="bg1"/>
                </a:solidFill>
                <a:latin typeface="Bebas Neue" charset="0"/>
                <a:ea typeface="Bebas Neue" charset="0"/>
                <a:cs typeface="Bebas Neue" charset="0"/>
              </a:rPr>
            </a:br>
            <a:r>
              <a:rPr lang="en-US" sz="2000" b="0" dirty="0">
                <a:solidFill>
                  <a:schemeClr val="bg1"/>
                </a:solidFill>
                <a:latin typeface="Bebas Neue" charset="0"/>
                <a:ea typeface="Bebas Neue" charset="0"/>
                <a:cs typeface="Bebas Neue" charset="0"/>
              </a:rPr>
              <a:t/>
            </a:r>
            <a:br>
              <a:rPr lang="en-US" sz="2000" b="0" dirty="0">
                <a:solidFill>
                  <a:schemeClr val="bg1"/>
                </a:solidFill>
                <a:latin typeface="Bebas Neue" charset="0"/>
                <a:ea typeface="Bebas Neue" charset="0"/>
                <a:cs typeface="Bebas Neue" charset="0"/>
              </a:rPr>
            </a:br>
            <a:r>
              <a:rPr lang="en-US" sz="2000" b="0" dirty="0" smtClean="0">
                <a:solidFill>
                  <a:schemeClr val="bg1"/>
                </a:solidFill>
                <a:latin typeface="Bebas Neue" charset="0"/>
                <a:ea typeface="Bebas Neue" charset="0"/>
                <a:cs typeface="Bebas Neue" charset="0"/>
              </a:rPr>
              <a:t>Thesis Adviser:  MACABEBE, </a:t>
            </a:r>
            <a:r>
              <a:rPr lang="en-US" sz="2000" b="0" dirty="0" err="1" smtClean="0">
                <a:solidFill>
                  <a:schemeClr val="bg1"/>
                </a:solidFill>
                <a:latin typeface="Bebas Neue" charset="0"/>
                <a:ea typeface="Bebas Neue" charset="0"/>
                <a:cs typeface="Bebas Neue" charset="0"/>
              </a:rPr>
              <a:t>Erees</a:t>
            </a:r>
            <a:r>
              <a:rPr lang="en-US" sz="2000" b="0" dirty="0" smtClean="0">
                <a:solidFill>
                  <a:schemeClr val="bg1"/>
                </a:solidFill>
                <a:latin typeface="Bebas Neue" charset="0"/>
                <a:ea typeface="Bebas Neue" charset="0"/>
                <a:cs typeface="Bebas Neue" charset="0"/>
              </a:rPr>
              <a:t> Queen </a:t>
            </a:r>
            <a:br>
              <a:rPr lang="en-US" sz="2000" b="0" dirty="0" smtClean="0">
                <a:solidFill>
                  <a:schemeClr val="bg1"/>
                </a:solidFill>
                <a:latin typeface="Bebas Neue" charset="0"/>
                <a:ea typeface="Bebas Neue" charset="0"/>
                <a:cs typeface="Bebas Neue" charset="0"/>
              </a:rPr>
            </a:br>
            <a:r>
              <a:rPr lang="en-US" sz="2000" b="0" dirty="0" smtClean="0">
                <a:solidFill>
                  <a:schemeClr val="bg1"/>
                </a:solidFill>
                <a:latin typeface="Bebas Neue" charset="0"/>
                <a:ea typeface="Bebas Neue" charset="0"/>
                <a:cs typeface="Bebas Neue" charset="0"/>
              </a:rPr>
              <a:t>Master Student </a:t>
            </a:r>
            <a:r>
              <a:rPr lang="en-US" sz="2000" b="0" dirty="0" err="1" smtClean="0">
                <a:solidFill>
                  <a:schemeClr val="bg1"/>
                </a:solidFill>
                <a:latin typeface="Bebas Neue" charset="0"/>
                <a:ea typeface="Bebas Neue" charset="0"/>
                <a:cs typeface="Bebas Neue" charset="0"/>
              </a:rPr>
              <a:t>Consultants:CREAYLA</a:t>
            </a:r>
            <a:r>
              <a:rPr lang="en-US" sz="2000" b="0" dirty="0" smtClean="0">
                <a:solidFill>
                  <a:schemeClr val="bg1"/>
                </a:solidFill>
                <a:latin typeface="Bebas Neue" charset="0"/>
                <a:ea typeface="Bebas Neue" charset="0"/>
                <a:cs typeface="Bebas Neue" charset="0"/>
              </a:rPr>
              <a:t>, </a:t>
            </a:r>
            <a:r>
              <a:rPr lang="en-US" sz="2000" b="0" dirty="0" err="1" smtClean="0">
                <a:solidFill>
                  <a:schemeClr val="bg1"/>
                </a:solidFill>
                <a:latin typeface="Bebas Neue" charset="0"/>
                <a:ea typeface="Bebas Neue" charset="0"/>
                <a:cs typeface="Bebas Neue" charset="0"/>
              </a:rPr>
              <a:t>CHristine</a:t>
            </a:r>
            <a:r>
              <a:rPr lang="en-US" sz="2000" b="0" dirty="0" smtClean="0">
                <a:solidFill>
                  <a:schemeClr val="bg1"/>
                </a:solidFill>
                <a:latin typeface="Bebas Neue" charset="0"/>
                <a:ea typeface="Bebas Neue" charset="0"/>
                <a:cs typeface="Bebas Neue" charset="0"/>
              </a:rPr>
              <a:t> May and </a:t>
            </a:r>
            <a:r>
              <a:rPr lang="en-US" sz="2000" b="0" dirty="0" err="1" smtClean="0">
                <a:solidFill>
                  <a:schemeClr val="bg1"/>
                </a:solidFill>
                <a:latin typeface="Bebas Neue" charset="0"/>
                <a:ea typeface="Bebas Neue" charset="0"/>
                <a:cs typeface="Bebas Neue" charset="0"/>
              </a:rPr>
              <a:t>garcia</a:t>
            </a:r>
            <a:r>
              <a:rPr lang="en-US" sz="2000" b="0" dirty="0" smtClean="0">
                <a:solidFill>
                  <a:schemeClr val="bg1"/>
                </a:solidFill>
                <a:latin typeface="Bebas Neue" charset="0"/>
                <a:ea typeface="Bebas Neue" charset="0"/>
                <a:cs typeface="Bebas Neue" charset="0"/>
              </a:rPr>
              <a:t>, </a:t>
            </a:r>
            <a:r>
              <a:rPr lang="en-US" sz="2000" b="0" dirty="0" err="1" smtClean="0">
                <a:solidFill>
                  <a:schemeClr val="bg1"/>
                </a:solidFill>
                <a:latin typeface="Bebas Neue" charset="0"/>
                <a:ea typeface="Bebas Neue" charset="0"/>
                <a:cs typeface="Bebas Neue" charset="0"/>
              </a:rPr>
              <a:t>felan</a:t>
            </a:r>
            <a:r>
              <a:rPr lang="en-US" sz="2000" b="0" dirty="0" smtClean="0">
                <a:solidFill>
                  <a:schemeClr val="bg1"/>
                </a:solidFill>
                <a:latin typeface="Bebas Neue" charset="0"/>
                <a:ea typeface="Bebas Neue" charset="0"/>
                <a:cs typeface="Bebas Neue" charset="0"/>
              </a:rPr>
              <a:t> </a:t>
            </a:r>
            <a:r>
              <a:rPr lang="en-US" sz="2000" b="0" dirty="0" err="1" smtClean="0">
                <a:solidFill>
                  <a:schemeClr val="bg1"/>
                </a:solidFill>
                <a:latin typeface="Bebas Neue" charset="0"/>
                <a:ea typeface="Bebas Neue" charset="0"/>
                <a:cs typeface="Bebas Neue" charset="0"/>
              </a:rPr>
              <a:t>carlo</a:t>
            </a:r>
            <a:endParaRPr lang="en" sz="2000" b="0" dirty="0">
              <a:solidFill>
                <a:schemeClr val="bg1"/>
              </a:solidFill>
              <a:latin typeface="Bebas Neue" charset="0"/>
              <a:ea typeface="Bebas Neue" charset="0"/>
              <a:cs typeface="Bebas Neue" charset="0"/>
            </a:endParaRPr>
          </a:p>
        </p:txBody>
      </p:sp>
      <p:pic>
        <p:nvPicPr>
          <p:cNvPr id="5" name="Picture 4"/>
          <p:cNvPicPr>
            <a:picLocks noChangeAspect="1"/>
          </p:cNvPicPr>
          <p:nvPr/>
        </p:nvPicPr>
        <p:blipFill>
          <a:blip r:embed="rId3"/>
          <a:stretch>
            <a:fillRect/>
          </a:stretch>
        </p:blipFill>
        <p:spPr>
          <a:xfrm>
            <a:off x="-31992" y="6191729"/>
            <a:ext cx="9175991" cy="666271"/>
          </a:xfrm>
          <a:prstGeom prst="rect">
            <a:avLst/>
          </a:prstGeom>
        </p:spPr>
      </p:pic>
    </p:spTree>
    <p:extLst>
      <p:ext uri="{BB962C8B-B14F-4D97-AF65-F5344CB8AC3E}">
        <p14:creationId xmlns:p14="http://schemas.microsoft.com/office/powerpoint/2010/main" val="1669002338"/>
      </p:ext>
    </p:extLst>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OBJECTIVE #2</a:t>
            </a:r>
            <a:endParaRPr lang="en-US" i="1" dirty="0"/>
          </a:p>
        </p:txBody>
      </p:sp>
      <p:sp>
        <p:nvSpPr>
          <p:cNvPr id="3" name="Text Placeholder 2"/>
          <p:cNvSpPr>
            <a:spLocks noGrp="1"/>
          </p:cNvSpPr>
          <p:nvPr>
            <p:ph type="body" idx="1"/>
          </p:nvPr>
        </p:nvSpPr>
        <p:spPr>
          <a:xfrm>
            <a:off x="1075577" y="1702756"/>
            <a:ext cx="7194342" cy="1206513"/>
          </a:xfrm>
        </p:spPr>
        <p:txBody>
          <a:bodyPr/>
          <a:lstStyle/>
          <a:p>
            <a:pPr algn="ctr">
              <a:buNone/>
            </a:pPr>
            <a:r>
              <a:rPr lang="en-US" sz="2800" dirty="0"/>
              <a:t>Design a web and mobile application for the Real-Time </a:t>
            </a:r>
            <a:r>
              <a:rPr lang="en-US" sz="2800" dirty="0" smtClean="0"/>
              <a:t>Weather and Energy </a:t>
            </a:r>
            <a:r>
              <a:rPr lang="en-US" sz="2800" dirty="0"/>
              <a:t>Monitoring System.</a:t>
            </a:r>
          </a:p>
        </p:txBody>
      </p:sp>
      <p:sp>
        <p:nvSpPr>
          <p:cNvPr id="4" name="Text Placeholder 3"/>
          <p:cNvSpPr>
            <a:spLocks noGrp="1"/>
          </p:cNvSpPr>
          <p:nvPr>
            <p:ph type="body" idx="2"/>
          </p:nvPr>
        </p:nvSpPr>
        <p:spPr>
          <a:xfrm>
            <a:off x="536447" y="3319826"/>
            <a:ext cx="7916351" cy="1733798"/>
          </a:xfrm>
        </p:spPr>
        <p:txBody>
          <a:bodyPr/>
          <a:lstStyle/>
          <a:p>
            <a:pPr algn="just">
              <a:buNone/>
            </a:pPr>
            <a:r>
              <a:rPr lang="en-US" dirty="0"/>
              <a:t>a.	Create wireframes for the web and mobile applications</a:t>
            </a:r>
          </a:p>
          <a:p>
            <a:pPr algn="just">
              <a:buNone/>
            </a:pPr>
            <a:r>
              <a:rPr lang="en-US" dirty="0"/>
              <a:t>b.	Develop web and android applications for real-time weather and energy monitoring data</a:t>
            </a:r>
          </a:p>
          <a:p>
            <a:pPr algn="just">
              <a:buNone/>
            </a:pPr>
            <a:r>
              <a:rPr lang="en-US" dirty="0"/>
              <a:t>c.	Perform user validation regarding the ease of use of the applications</a:t>
            </a:r>
          </a:p>
          <a:p>
            <a:pPr algn="just">
              <a:buNone/>
            </a:pPr>
            <a:r>
              <a:rPr lang="en-US" dirty="0"/>
              <a:t>d.	Refine and reiterate applications based on user feedback</a:t>
            </a:r>
          </a:p>
        </p:txBody>
      </p:sp>
      <p:pic>
        <p:nvPicPr>
          <p:cNvPr id="6" name="Picture 5"/>
          <p:cNvPicPr>
            <a:picLocks noChangeAspect="1"/>
          </p:cNvPicPr>
          <p:nvPr/>
        </p:nvPicPr>
        <p:blipFill>
          <a:blip r:embed="rId3"/>
          <a:stretch>
            <a:fillRect/>
          </a:stretch>
        </p:blipFill>
        <p:spPr>
          <a:xfrm>
            <a:off x="-31992" y="6191729"/>
            <a:ext cx="9175991" cy="666271"/>
          </a:xfrm>
          <a:prstGeom prst="rect">
            <a:avLst/>
          </a:prstGeom>
        </p:spPr>
      </p:pic>
    </p:spTree>
    <p:extLst>
      <p:ext uri="{BB962C8B-B14F-4D97-AF65-F5344CB8AC3E}">
        <p14:creationId xmlns:p14="http://schemas.microsoft.com/office/powerpoint/2010/main" val="4391657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OBJECTIVE #3</a:t>
            </a:r>
            <a:endParaRPr lang="en-US" i="1" dirty="0"/>
          </a:p>
        </p:txBody>
      </p:sp>
      <p:sp>
        <p:nvSpPr>
          <p:cNvPr id="3" name="Text Placeholder 2"/>
          <p:cNvSpPr>
            <a:spLocks noGrp="1"/>
          </p:cNvSpPr>
          <p:nvPr>
            <p:ph type="body" idx="1"/>
          </p:nvPr>
        </p:nvSpPr>
        <p:spPr>
          <a:xfrm>
            <a:off x="1075577" y="1702756"/>
            <a:ext cx="7194342" cy="1206513"/>
          </a:xfrm>
        </p:spPr>
        <p:txBody>
          <a:bodyPr/>
          <a:lstStyle/>
          <a:p>
            <a:pPr algn="ctr">
              <a:buNone/>
            </a:pPr>
            <a:r>
              <a:rPr lang="en-US" sz="2800" dirty="0"/>
              <a:t>Integrate the algorithm of the Power Prediction </a:t>
            </a:r>
            <a:r>
              <a:rPr lang="en-US" sz="2800" dirty="0" smtClean="0"/>
              <a:t>Analytics</a:t>
            </a:r>
            <a:endParaRPr lang="en-US" sz="2800" dirty="0"/>
          </a:p>
        </p:txBody>
      </p:sp>
      <p:sp>
        <p:nvSpPr>
          <p:cNvPr id="4" name="Text Placeholder 3"/>
          <p:cNvSpPr>
            <a:spLocks noGrp="1"/>
          </p:cNvSpPr>
          <p:nvPr>
            <p:ph type="body" idx="2"/>
          </p:nvPr>
        </p:nvSpPr>
        <p:spPr>
          <a:xfrm>
            <a:off x="691200" y="3319826"/>
            <a:ext cx="8013888" cy="1733798"/>
          </a:xfrm>
        </p:spPr>
        <p:txBody>
          <a:bodyPr/>
          <a:lstStyle/>
          <a:p>
            <a:pPr algn="just">
              <a:buNone/>
            </a:pPr>
            <a:r>
              <a:rPr lang="en-US" sz="2400" dirty="0" smtClean="0"/>
              <a:t>a. Gather </a:t>
            </a:r>
            <a:r>
              <a:rPr lang="en-US" sz="2400" dirty="0"/>
              <a:t>historical energy generation and consumption data for power prediction and analytics.</a:t>
            </a:r>
          </a:p>
          <a:p>
            <a:pPr algn="just">
              <a:buNone/>
            </a:pPr>
            <a:r>
              <a:rPr lang="en-US" sz="2400" dirty="0" smtClean="0"/>
              <a:t>b. Display </a:t>
            </a:r>
            <a:r>
              <a:rPr lang="en-US" sz="2400" dirty="0"/>
              <a:t>simulated power generation and consumption and corresponding predicted household electric </a:t>
            </a:r>
            <a:r>
              <a:rPr lang="en-US" sz="2400" dirty="0" smtClean="0"/>
              <a:t>bill</a:t>
            </a:r>
            <a:endParaRPr lang="en-US" sz="2400" dirty="0"/>
          </a:p>
        </p:txBody>
      </p:sp>
      <p:pic>
        <p:nvPicPr>
          <p:cNvPr id="6" name="Picture 5"/>
          <p:cNvPicPr>
            <a:picLocks noChangeAspect="1"/>
          </p:cNvPicPr>
          <p:nvPr/>
        </p:nvPicPr>
        <p:blipFill>
          <a:blip r:embed="rId3"/>
          <a:stretch>
            <a:fillRect/>
          </a:stretch>
        </p:blipFill>
        <p:spPr>
          <a:xfrm>
            <a:off x="-31992" y="6191729"/>
            <a:ext cx="9175991" cy="666271"/>
          </a:xfrm>
          <a:prstGeom prst="rect">
            <a:avLst/>
          </a:prstGeom>
        </p:spPr>
      </p:pic>
    </p:spTree>
    <p:extLst>
      <p:ext uri="{BB962C8B-B14F-4D97-AF65-F5344CB8AC3E}">
        <p14:creationId xmlns:p14="http://schemas.microsoft.com/office/powerpoint/2010/main" val="17860931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SCOPE AND LIMITATIONS</a:t>
            </a:r>
            <a:endParaRPr lang="en-US" i="1" dirty="0"/>
          </a:p>
        </p:txBody>
      </p:sp>
      <p:sp>
        <p:nvSpPr>
          <p:cNvPr id="3" name="Text Placeholder 2"/>
          <p:cNvSpPr>
            <a:spLocks noGrp="1"/>
          </p:cNvSpPr>
          <p:nvPr>
            <p:ph type="body" idx="1"/>
          </p:nvPr>
        </p:nvSpPr>
        <p:spPr>
          <a:xfrm>
            <a:off x="691199" y="1857900"/>
            <a:ext cx="8191543" cy="4710000"/>
          </a:xfrm>
        </p:spPr>
        <p:txBody>
          <a:bodyPr/>
          <a:lstStyle/>
          <a:p>
            <a:pPr algn="just">
              <a:buNone/>
            </a:pPr>
            <a:r>
              <a:rPr lang="en-US" sz="2000" dirty="0"/>
              <a:t>The information used for the web and mobile applications comes from the Weather Station setup located in the </a:t>
            </a:r>
            <a:r>
              <a:rPr lang="en-US" sz="2000" dirty="0" err="1"/>
              <a:t>Faura</a:t>
            </a:r>
            <a:r>
              <a:rPr lang="en-US" sz="2000" dirty="0"/>
              <a:t> Hall rooftop and PLDT-CTC Building rooftop. This setup measures the rainfall, wind speed, and wind direction parameters. It is located within the same area of the solar panel setup with no visible obstructions that could alter the data gathered. </a:t>
            </a:r>
            <a:endParaRPr lang="en-US" sz="2000" dirty="0" smtClean="0"/>
          </a:p>
          <a:p>
            <a:pPr algn="just">
              <a:buNone/>
            </a:pPr>
            <a:endParaRPr lang="en-US" sz="2000" dirty="0" smtClean="0"/>
          </a:p>
          <a:p>
            <a:pPr algn="just">
              <a:buNone/>
            </a:pPr>
            <a:r>
              <a:rPr lang="en-US" sz="2000" dirty="0" smtClean="0"/>
              <a:t>For the power systems component, previously </a:t>
            </a:r>
            <a:r>
              <a:rPr lang="en-US" sz="2000" dirty="0" err="1" smtClean="0"/>
              <a:t>avialable</a:t>
            </a:r>
            <a:r>
              <a:rPr lang="en-US" sz="2000" dirty="0" smtClean="0"/>
              <a:t> data from a </a:t>
            </a:r>
            <a:r>
              <a:rPr lang="en-US" sz="2000" dirty="0" err="1" smtClean="0"/>
              <a:t>sytem</a:t>
            </a:r>
            <a:r>
              <a:rPr lang="en-US" sz="2000" dirty="0" smtClean="0"/>
              <a:t> already in place was used.</a:t>
            </a:r>
          </a:p>
        </p:txBody>
      </p:sp>
      <p:pic>
        <p:nvPicPr>
          <p:cNvPr id="4" name="Picture 3"/>
          <p:cNvPicPr>
            <a:picLocks noChangeAspect="1"/>
          </p:cNvPicPr>
          <p:nvPr/>
        </p:nvPicPr>
        <p:blipFill>
          <a:blip r:embed="rId2"/>
          <a:stretch>
            <a:fillRect/>
          </a:stretch>
        </p:blipFill>
        <p:spPr>
          <a:xfrm>
            <a:off x="-31992" y="6191729"/>
            <a:ext cx="9175991" cy="666271"/>
          </a:xfrm>
          <a:prstGeom prst="rect">
            <a:avLst/>
          </a:prstGeom>
        </p:spPr>
      </p:pic>
    </p:spTree>
    <p:extLst>
      <p:ext uri="{BB962C8B-B14F-4D97-AF65-F5344CB8AC3E}">
        <p14:creationId xmlns:p14="http://schemas.microsoft.com/office/powerpoint/2010/main" val="10119119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ctrTitle" idx="4294967295"/>
          </p:nvPr>
        </p:nvSpPr>
        <p:spPr>
          <a:xfrm>
            <a:off x="685800" y="2111126"/>
            <a:ext cx="7772400" cy="2623499"/>
          </a:xfrm>
          <a:prstGeom prst="rect">
            <a:avLst/>
          </a:prstGeom>
        </p:spPr>
        <p:txBody>
          <a:bodyPr lIns="91425" tIns="91425" rIns="91425" bIns="91425" anchor="ctr" anchorCtr="0">
            <a:noAutofit/>
          </a:bodyPr>
          <a:lstStyle/>
          <a:p>
            <a:pPr lvl="0" algn="ctr" rtl="0">
              <a:spcBef>
                <a:spcPts val="0"/>
              </a:spcBef>
              <a:buNone/>
            </a:pPr>
            <a:r>
              <a:rPr lang="en-US" sz="7200" dirty="0" smtClean="0">
                <a:solidFill>
                  <a:srgbClr val="FFFFFF"/>
                </a:solidFill>
              </a:rPr>
              <a:t>Methodology</a:t>
            </a:r>
            <a:endParaRPr lang="en" sz="7200" dirty="0">
              <a:solidFill>
                <a:srgbClr val="FFFFFF"/>
              </a:solidFill>
            </a:endParaRPr>
          </a:p>
        </p:txBody>
      </p:sp>
      <p:sp>
        <p:nvSpPr>
          <p:cNvPr id="171" name="Shape 171"/>
          <p:cNvSpPr txBox="1">
            <a:spLocks noGrp="1"/>
          </p:cNvSpPr>
          <p:nvPr>
            <p:ph type="subTitle" idx="4294967295"/>
          </p:nvPr>
        </p:nvSpPr>
        <p:spPr>
          <a:xfrm>
            <a:off x="2101950" y="5189150"/>
            <a:ext cx="4940100" cy="1046400"/>
          </a:xfrm>
          <a:prstGeom prst="rect">
            <a:avLst/>
          </a:prstGeom>
        </p:spPr>
        <p:txBody>
          <a:bodyPr lIns="91425" tIns="91425" rIns="91425" bIns="91425" anchor="t" anchorCtr="0">
            <a:noAutofit/>
          </a:bodyPr>
          <a:lstStyle/>
          <a:p>
            <a:pPr lvl="0" algn="ctr" rtl="0">
              <a:spcBef>
                <a:spcPts val="0"/>
              </a:spcBef>
              <a:buNone/>
            </a:pPr>
            <a:endParaRPr lang="en" dirty="0"/>
          </a:p>
        </p:txBody>
      </p:sp>
      <p:grpSp>
        <p:nvGrpSpPr>
          <p:cNvPr id="172" name="Shape 172"/>
          <p:cNvGrpSpPr/>
          <p:nvPr/>
        </p:nvGrpSpPr>
        <p:grpSpPr>
          <a:xfrm>
            <a:off x="3266418" y="2123497"/>
            <a:ext cx="2611162" cy="2611004"/>
            <a:chOff x="3782699" y="1538287"/>
            <a:chExt cx="1578600" cy="1578600"/>
          </a:xfrm>
        </p:grpSpPr>
        <p:sp>
          <p:nvSpPr>
            <p:cNvPr id="173" name="Shape 173"/>
            <p:cNvSpPr/>
            <p:nvPr/>
          </p:nvSpPr>
          <p:spPr>
            <a:xfrm>
              <a:off x="3782700" y="2757487"/>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sp>
          <p:nvSpPr>
            <p:cNvPr id="174" name="Shape 174"/>
            <p:cNvSpPr/>
            <p:nvPr/>
          </p:nvSpPr>
          <p:spPr>
            <a:xfrm rot="-5400000">
              <a:off x="5001900" y="2757487"/>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sp>
          <p:nvSpPr>
            <p:cNvPr id="175" name="Shape 175"/>
            <p:cNvSpPr/>
            <p:nvPr/>
          </p:nvSpPr>
          <p:spPr>
            <a:xfrm rot="5400000">
              <a:off x="3782699" y="1538287"/>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sp>
          <p:nvSpPr>
            <p:cNvPr id="176" name="Shape 176"/>
            <p:cNvSpPr/>
            <p:nvPr/>
          </p:nvSpPr>
          <p:spPr>
            <a:xfrm rot="10800000">
              <a:off x="5001899" y="1538287"/>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1825175399"/>
      </p:ext>
    </p:extLst>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ctrTitle" idx="4294967295"/>
          </p:nvPr>
        </p:nvSpPr>
        <p:spPr>
          <a:xfrm>
            <a:off x="394577" y="2960128"/>
            <a:ext cx="2162137" cy="1414692"/>
          </a:xfrm>
          <a:prstGeom prst="rect">
            <a:avLst/>
          </a:prstGeom>
        </p:spPr>
        <p:txBody>
          <a:bodyPr lIns="91425" tIns="91425" rIns="91425" bIns="91425" anchor="b" anchorCtr="0">
            <a:noAutofit/>
          </a:bodyPr>
          <a:lstStyle/>
          <a:p>
            <a:pPr lvl="0" algn="ctr" rtl="0">
              <a:spcBef>
                <a:spcPts val="0"/>
              </a:spcBef>
              <a:buNone/>
            </a:pPr>
            <a:r>
              <a:rPr lang="en-US" sz="3200" dirty="0" smtClean="0">
                <a:solidFill>
                  <a:srgbClr val="FFFFFF"/>
                </a:solidFill>
              </a:rPr>
              <a:t>Weather Station</a:t>
            </a:r>
            <a:endParaRPr lang="en" sz="3200" dirty="0">
              <a:solidFill>
                <a:srgbClr val="FFFFFF"/>
              </a:solidFill>
            </a:endParaRPr>
          </a:p>
        </p:txBody>
      </p:sp>
      <p:sp>
        <p:nvSpPr>
          <p:cNvPr id="94" name="Shape 94"/>
          <p:cNvSpPr txBox="1">
            <a:spLocks noGrp="1"/>
          </p:cNvSpPr>
          <p:nvPr>
            <p:ph type="subTitle" idx="4294967295"/>
          </p:nvPr>
        </p:nvSpPr>
        <p:spPr>
          <a:xfrm>
            <a:off x="2819249" y="1274924"/>
            <a:ext cx="5933058" cy="4785099"/>
          </a:xfrm>
          <a:prstGeom prst="rect">
            <a:avLst/>
          </a:prstGeom>
        </p:spPr>
        <p:txBody>
          <a:bodyPr lIns="91425" tIns="91425" rIns="91425" bIns="91425" anchor="t" anchorCtr="0">
            <a:noAutofit/>
          </a:bodyPr>
          <a:lstStyle/>
          <a:p>
            <a:pPr lvl="0" algn="just">
              <a:spcBef>
                <a:spcPts val="0"/>
              </a:spcBef>
              <a:buNone/>
            </a:pPr>
            <a:r>
              <a:rPr lang="en-US" sz="1800" dirty="0" smtClean="0"/>
              <a:t>The </a:t>
            </a:r>
            <a:r>
              <a:rPr lang="en-US" sz="1800" dirty="0" err="1" smtClean="0"/>
              <a:t>Sparkfun</a:t>
            </a:r>
            <a:r>
              <a:rPr lang="en-US" sz="1800" dirty="0" smtClean="0"/>
              <a:t> SEN </a:t>
            </a:r>
            <a:r>
              <a:rPr lang="mr-IN" sz="1800" dirty="0" smtClean="0"/>
              <a:t>–</a:t>
            </a:r>
            <a:r>
              <a:rPr lang="en-US" sz="1800" dirty="0" smtClean="0"/>
              <a:t> 09842 </a:t>
            </a:r>
            <a:r>
              <a:rPr lang="en-US" sz="1800" dirty="0"/>
              <a:t>weather station </a:t>
            </a:r>
            <a:r>
              <a:rPr lang="en-US" sz="1800" dirty="0" smtClean="0"/>
              <a:t>measures </a:t>
            </a:r>
            <a:r>
              <a:rPr lang="en-US" sz="1800" dirty="0"/>
              <a:t>three </a:t>
            </a:r>
            <a:r>
              <a:rPr lang="en-US" sz="1800" dirty="0" smtClean="0"/>
              <a:t>parameters</a:t>
            </a:r>
            <a:r>
              <a:rPr lang="en-US" sz="1800" dirty="0"/>
              <a:t>:</a:t>
            </a:r>
            <a:r>
              <a:rPr lang="en-US" sz="1800" dirty="0" smtClean="0"/>
              <a:t> </a:t>
            </a:r>
            <a:r>
              <a:rPr lang="en-US" sz="1800" dirty="0"/>
              <a:t>wind speed, wind direction, and </a:t>
            </a:r>
            <a:r>
              <a:rPr lang="en-US" sz="1800" dirty="0" smtClean="0"/>
              <a:t>rainfall</a:t>
            </a:r>
            <a:endParaRPr lang="en-US" sz="1800" dirty="0"/>
          </a:p>
          <a:p>
            <a:pPr lvl="0" algn="just">
              <a:spcBef>
                <a:spcPts val="0"/>
              </a:spcBef>
              <a:buNone/>
            </a:pPr>
            <a:endParaRPr lang="en-US" sz="1800" dirty="0"/>
          </a:p>
          <a:p>
            <a:pPr lvl="0" algn="just">
              <a:spcBef>
                <a:spcPts val="0"/>
              </a:spcBef>
              <a:buNone/>
            </a:pPr>
            <a:r>
              <a:rPr lang="en-US" sz="1800" dirty="0" smtClean="0"/>
              <a:t>The </a:t>
            </a:r>
            <a:r>
              <a:rPr lang="en-US" sz="1800" dirty="0"/>
              <a:t>set-up contains no active electronics and instead uses sealed magnetic reed switches and magnets in order to obtain the weather metrics. As data pin-outs to facilitate data collection, RJ-11 cables are provided for each data sensor. </a:t>
            </a:r>
          </a:p>
        </p:txBody>
      </p:sp>
      <p:grpSp>
        <p:nvGrpSpPr>
          <p:cNvPr id="95" name="Shape 95"/>
          <p:cNvGrpSpPr/>
          <p:nvPr/>
        </p:nvGrpSpPr>
        <p:grpSpPr>
          <a:xfrm>
            <a:off x="505122" y="1164438"/>
            <a:ext cx="2006084" cy="2006084"/>
            <a:chOff x="3782699" y="1538287"/>
            <a:chExt cx="1578600" cy="1578600"/>
          </a:xfrm>
        </p:grpSpPr>
        <p:sp>
          <p:nvSpPr>
            <p:cNvPr id="96" name="Shape 96"/>
            <p:cNvSpPr/>
            <p:nvPr/>
          </p:nvSpPr>
          <p:spPr>
            <a:xfrm>
              <a:off x="3782700" y="2757487"/>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sp>
          <p:nvSpPr>
            <p:cNvPr id="97" name="Shape 97"/>
            <p:cNvSpPr/>
            <p:nvPr/>
          </p:nvSpPr>
          <p:spPr>
            <a:xfrm rot="-5400000">
              <a:off x="5001900" y="2757487"/>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sp>
          <p:nvSpPr>
            <p:cNvPr id="98" name="Shape 98"/>
            <p:cNvSpPr/>
            <p:nvPr/>
          </p:nvSpPr>
          <p:spPr>
            <a:xfrm rot="5400000">
              <a:off x="3782699" y="1538287"/>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sp>
          <p:nvSpPr>
            <p:cNvPr id="99" name="Shape 99"/>
            <p:cNvSpPr/>
            <p:nvPr/>
          </p:nvSpPr>
          <p:spPr>
            <a:xfrm rot="10800000">
              <a:off x="5001899" y="1538287"/>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grpSp>
      <p:grpSp>
        <p:nvGrpSpPr>
          <p:cNvPr id="10" name="Shape 624"/>
          <p:cNvGrpSpPr/>
          <p:nvPr/>
        </p:nvGrpSpPr>
        <p:grpSpPr>
          <a:xfrm>
            <a:off x="767657" y="1443540"/>
            <a:ext cx="1286824" cy="1253396"/>
            <a:chOff x="5926225" y="921350"/>
            <a:chExt cx="517800" cy="504350"/>
          </a:xfrm>
        </p:grpSpPr>
        <p:sp>
          <p:nvSpPr>
            <p:cNvPr id="11" name="Shape 625"/>
            <p:cNvSpPr/>
            <p:nvPr/>
          </p:nvSpPr>
          <p:spPr>
            <a:xfrm>
              <a:off x="5926225" y="921350"/>
              <a:ext cx="517800" cy="504350"/>
            </a:xfrm>
            <a:custGeom>
              <a:avLst/>
              <a:gdLst/>
              <a:ahLst/>
              <a:cxnLst/>
              <a:rect l="0" t="0" r="0" b="0"/>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a:noFill/>
            </a:ln>
          </p:spPr>
          <p:txBody>
            <a:bodyPr lIns="91425" tIns="91425" rIns="91425" bIns="91425" anchor="ctr" anchorCtr="0">
              <a:noAutofit/>
            </a:bodyPr>
            <a:lstStyle/>
            <a:p>
              <a:pPr lvl="0" rtl="0">
                <a:spcBef>
                  <a:spcPts val="0"/>
                </a:spcBef>
                <a:buNone/>
              </a:pPr>
              <a:endParaRPr>
                <a:solidFill>
                  <a:srgbClr val="F1C232"/>
                </a:solidFill>
              </a:endParaRPr>
            </a:p>
          </p:txBody>
        </p:sp>
        <p:sp>
          <p:nvSpPr>
            <p:cNvPr id="12" name="Shape 626"/>
            <p:cNvSpPr/>
            <p:nvPr/>
          </p:nvSpPr>
          <p:spPr>
            <a:xfrm>
              <a:off x="6016600" y="1005000"/>
              <a:ext cx="337050" cy="337050"/>
            </a:xfrm>
            <a:custGeom>
              <a:avLst/>
              <a:gdLst/>
              <a:ahLst/>
              <a:cxnLst/>
              <a:rect l="0" t="0" r="0" b="0"/>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a:noFill/>
            </a:ln>
          </p:spPr>
          <p:txBody>
            <a:bodyPr lIns="91425" tIns="91425" rIns="91425" bIns="91425" anchor="ctr" anchorCtr="0">
              <a:noAutofit/>
            </a:bodyPr>
            <a:lstStyle/>
            <a:p>
              <a:pPr lvl="0" rtl="0">
                <a:spcBef>
                  <a:spcPts val="0"/>
                </a:spcBef>
                <a:buNone/>
              </a:pPr>
              <a:endParaRPr>
                <a:solidFill>
                  <a:srgbClr val="F1C232"/>
                </a:solidFill>
              </a:endParaRPr>
            </a:p>
          </p:txBody>
        </p:sp>
      </p:grpSp>
      <p:sp>
        <p:nvSpPr>
          <p:cNvPr id="13" name="Shape 627"/>
          <p:cNvSpPr/>
          <p:nvPr/>
        </p:nvSpPr>
        <p:spPr>
          <a:xfrm>
            <a:off x="1213545" y="1977763"/>
            <a:ext cx="1033469" cy="583807"/>
          </a:xfrm>
          <a:custGeom>
            <a:avLst/>
            <a:gdLst/>
            <a:ahLst/>
            <a:cxnLst/>
            <a:rect l="0" t="0" r="0" b="0"/>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pic>
        <p:nvPicPr>
          <p:cNvPr id="14" name="Picture 13"/>
          <p:cNvPicPr>
            <a:picLocks noChangeAspect="1"/>
          </p:cNvPicPr>
          <p:nvPr/>
        </p:nvPicPr>
        <p:blipFill>
          <a:blip r:embed="rId3"/>
          <a:stretch>
            <a:fillRect/>
          </a:stretch>
        </p:blipFill>
        <p:spPr>
          <a:xfrm>
            <a:off x="-31992" y="6191729"/>
            <a:ext cx="9175991" cy="666271"/>
          </a:xfrm>
          <a:prstGeom prst="rect">
            <a:avLst/>
          </a:prstGeom>
        </p:spPr>
      </p:pic>
    </p:spTree>
    <p:extLst>
      <p:ext uri="{BB962C8B-B14F-4D97-AF65-F5344CB8AC3E}">
        <p14:creationId xmlns:p14="http://schemas.microsoft.com/office/powerpoint/2010/main" val="2056818853"/>
      </p:ext>
    </p:extLst>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4" name="Shape 94"/>
          <p:cNvSpPr txBox="1">
            <a:spLocks noGrp="1"/>
          </p:cNvSpPr>
          <p:nvPr>
            <p:ph type="subTitle" idx="4294967295"/>
          </p:nvPr>
        </p:nvSpPr>
        <p:spPr>
          <a:xfrm>
            <a:off x="4620767" y="1164438"/>
            <a:ext cx="4131539" cy="4894986"/>
          </a:xfrm>
          <a:prstGeom prst="rect">
            <a:avLst/>
          </a:prstGeom>
        </p:spPr>
        <p:txBody>
          <a:bodyPr lIns="91425" tIns="91425" rIns="91425" bIns="91425" anchor="t" anchorCtr="0">
            <a:noAutofit/>
          </a:bodyPr>
          <a:lstStyle/>
          <a:p>
            <a:pPr lvl="0" algn="just">
              <a:spcBef>
                <a:spcPts val="0"/>
              </a:spcBef>
              <a:buNone/>
            </a:pPr>
            <a:r>
              <a:rPr lang="en-US" sz="1800" dirty="0" smtClean="0"/>
              <a:t>Rainfall sensor: tipping bucket, activates and clicks every 0.011 inches of rain collected</a:t>
            </a:r>
          </a:p>
          <a:p>
            <a:pPr lvl="0" algn="just">
              <a:spcBef>
                <a:spcPts val="0"/>
              </a:spcBef>
              <a:buNone/>
            </a:pPr>
            <a:endParaRPr lang="en-US" sz="1800" dirty="0"/>
          </a:p>
          <a:p>
            <a:pPr lvl="0" algn="just">
              <a:spcBef>
                <a:spcPts val="0"/>
              </a:spcBef>
              <a:buNone/>
            </a:pPr>
            <a:r>
              <a:rPr lang="en-US" sz="1800" dirty="0" smtClean="0"/>
              <a:t>Wind speed sensor: anemometer, speeds of 1.492MPH equate to one switch closure per second</a:t>
            </a:r>
          </a:p>
          <a:p>
            <a:pPr lvl="0" algn="just">
              <a:spcBef>
                <a:spcPts val="0"/>
              </a:spcBef>
              <a:buNone/>
            </a:pPr>
            <a:endParaRPr lang="en-US" sz="1800" dirty="0"/>
          </a:p>
          <a:p>
            <a:pPr lvl="0" algn="just">
              <a:spcBef>
                <a:spcPts val="0"/>
              </a:spcBef>
              <a:buNone/>
            </a:pPr>
            <a:r>
              <a:rPr lang="en-US" sz="1800" dirty="0" smtClean="0"/>
              <a:t>Wind direction sensor: voltage divider, 16 different directions</a:t>
            </a:r>
          </a:p>
          <a:p>
            <a:pPr lvl="0" algn="just">
              <a:spcBef>
                <a:spcPts val="0"/>
              </a:spcBef>
              <a:buNone/>
            </a:pPr>
            <a:endParaRPr lang="en-US" sz="18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349" y="308578"/>
            <a:ext cx="3163995" cy="5666856"/>
          </a:xfrm>
          <a:prstGeom prst="rect">
            <a:avLst/>
          </a:prstGeom>
        </p:spPr>
      </p:pic>
      <p:pic>
        <p:nvPicPr>
          <p:cNvPr id="14" name="Picture 13"/>
          <p:cNvPicPr>
            <a:picLocks noChangeAspect="1"/>
          </p:cNvPicPr>
          <p:nvPr/>
        </p:nvPicPr>
        <p:blipFill>
          <a:blip r:embed="rId4"/>
          <a:stretch>
            <a:fillRect/>
          </a:stretch>
        </p:blipFill>
        <p:spPr>
          <a:xfrm>
            <a:off x="-31992" y="6191729"/>
            <a:ext cx="9175991" cy="666271"/>
          </a:xfrm>
          <a:prstGeom prst="rect">
            <a:avLst/>
          </a:prstGeom>
        </p:spPr>
      </p:pic>
      <p:sp>
        <p:nvSpPr>
          <p:cNvPr id="16" name="Shape 93"/>
          <p:cNvSpPr txBox="1">
            <a:spLocks/>
          </p:cNvSpPr>
          <p:nvPr/>
        </p:nvSpPr>
        <p:spPr>
          <a:xfrm>
            <a:off x="-208361" y="5484383"/>
            <a:ext cx="4017377" cy="1414692"/>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54F5B"/>
              </a:buClr>
              <a:buSzPct val="100000"/>
              <a:buFont typeface="Montserrat"/>
              <a:buNone/>
              <a:defRPr sz="3000" b="1" i="0" u="none" strike="noStrike" cap="none">
                <a:solidFill>
                  <a:srgbClr val="454F5B"/>
                </a:solidFill>
                <a:latin typeface="Montserrat"/>
                <a:ea typeface="Montserrat"/>
                <a:cs typeface="Montserrat"/>
                <a:sym typeface="Montserrat"/>
              </a:defRPr>
            </a:lvl1pPr>
            <a:lvl2pPr lvl="1">
              <a:spcBef>
                <a:spcPts val="0"/>
              </a:spcBef>
              <a:buClr>
                <a:srgbClr val="454F5B"/>
              </a:buClr>
              <a:buSzPct val="100000"/>
              <a:buFont typeface="Montserrat"/>
              <a:buNone/>
              <a:defRPr sz="3000" b="1">
                <a:solidFill>
                  <a:srgbClr val="454F5B"/>
                </a:solidFill>
                <a:latin typeface="Montserrat"/>
                <a:ea typeface="Montserrat"/>
                <a:cs typeface="Montserrat"/>
                <a:sym typeface="Montserrat"/>
              </a:defRPr>
            </a:lvl2pPr>
            <a:lvl3pPr lvl="2">
              <a:spcBef>
                <a:spcPts val="0"/>
              </a:spcBef>
              <a:buClr>
                <a:srgbClr val="454F5B"/>
              </a:buClr>
              <a:buSzPct val="100000"/>
              <a:buFont typeface="Montserrat"/>
              <a:buNone/>
              <a:defRPr sz="3000" b="1">
                <a:solidFill>
                  <a:srgbClr val="454F5B"/>
                </a:solidFill>
                <a:latin typeface="Montserrat"/>
                <a:ea typeface="Montserrat"/>
                <a:cs typeface="Montserrat"/>
                <a:sym typeface="Montserrat"/>
              </a:defRPr>
            </a:lvl3pPr>
            <a:lvl4pPr lvl="3">
              <a:spcBef>
                <a:spcPts val="0"/>
              </a:spcBef>
              <a:buClr>
                <a:srgbClr val="454F5B"/>
              </a:buClr>
              <a:buSzPct val="100000"/>
              <a:buFont typeface="Montserrat"/>
              <a:buNone/>
              <a:defRPr sz="3000" b="1">
                <a:solidFill>
                  <a:srgbClr val="454F5B"/>
                </a:solidFill>
                <a:latin typeface="Montserrat"/>
                <a:ea typeface="Montserrat"/>
                <a:cs typeface="Montserrat"/>
                <a:sym typeface="Montserrat"/>
              </a:defRPr>
            </a:lvl4pPr>
            <a:lvl5pPr lvl="4">
              <a:spcBef>
                <a:spcPts val="0"/>
              </a:spcBef>
              <a:buClr>
                <a:srgbClr val="454F5B"/>
              </a:buClr>
              <a:buSzPct val="100000"/>
              <a:buFont typeface="Montserrat"/>
              <a:buNone/>
              <a:defRPr sz="3000" b="1">
                <a:solidFill>
                  <a:srgbClr val="454F5B"/>
                </a:solidFill>
                <a:latin typeface="Montserrat"/>
                <a:ea typeface="Montserrat"/>
                <a:cs typeface="Montserrat"/>
                <a:sym typeface="Montserrat"/>
              </a:defRPr>
            </a:lvl5pPr>
            <a:lvl6pPr lvl="5">
              <a:spcBef>
                <a:spcPts val="0"/>
              </a:spcBef>
              <a:buClr>
                <a:srgbClr val="454F5B"/>
              </a:buClr>
              <a:buSzPct val="100000"/>
              <a:buFont typeface="Montserrat"/>
              <a:buNone/>
              <a:defRPr sz="3000" b="1">
                <a:solidFill>
                  <a:srgbClr val="454F5B"/>
                </a:solidFill>
                <a:latin typeface="Montserrat"/>
                <a:ea typeface="Montserrat"/>
                <a:cs typeface="Montserrat"/>
                <a:sym typeface="Montserrat"/>
              </a:defRPr>
            </a:lvl6pPr>
            <a:lvl7pPr lvl="6">
              <a:spcBef>
                <a:spcPts val="0"/>
              </a:spcBef>
              <a:buClr>
                <a:srgbClr val="454F5B"/>
              </a:buClr>
              <a:buSzPct val="100000"/>
              <a:buFont typeface="Montserrat"/>
              <a:buNone/>
              <a:defRPr sz="3000" b="1">
                <a:solidFill>
                  <a:srgbClr val="454F5B"/>
                </a:solidFill>
                <a:latin typeface="Montserrat"/>
                <a:ea typeface="Montserrat"/>
                <a:cs typeface="Montserrat"/>
                <a:sym typeface="Montserrat"/>
              </a:defRPr>
            </a:lvl7pPr>
            <a:lvl8pPr lvl="7">
              <a:spcBef>
                <a:spcPts val="0"/>
              </a:spcBef>
              <a:buClr>
                <a:srgbClr val="454F5B"/>
              </a:buClr>
              <a:buSzPct val="100000"/>
              <a:buFont typeface="Montserrat"/>
              <a:buNone/>
              <a:defRPr sz="3000" b="1">
                <a:solidFill>
                  <a:srgbClr val="454F5B"/>
                </a:solidFill>
                <a:latin typeface="Montserrat"/>
                <a:ea typeface="Montserrat"/>
                <a:cs typeface="Montserrat"/>
                <a:sym typeface="Montserrat"/>
              </a:defRPr>
            </a:lvl8pPr>
            <a:lvl9pPr lvl="8">
              <a:spcBef>
                <a:spcPts val="0"/>
              </a:spcBef>
              <a:buClr>
                <a:srgbClr val="454F5B"/>
              </a:buClr>
              <a:buSzPct val="100000"/>
              <a:buFont typeface="Montserrat"/>
              <a:buNone/>
              <a:defRPr sz="3000" b="1">
                <a:solidFill>
                  <a:srgbClr val="454F5B"/>
                </a:solidFill>
                <a:latin typeface="Montserrat"/>
                <a:ea typeface="Montserrat"/>
                <a:cs typeface="Montserrat"/>
                <a:sym typeface="Montserrat"/>
              </a:defRPr>
            </a:lvl9pPr>
          </a:lstStyle>
          <a:p>
            <a:pPr algn="ctr"/>
            <a:r>
              <a:rPr lang="en-US" sz="2400" dirty="0" smtClean="0">
                <a:solidFill>
                  <a:srgbClr val="FFFFFF"/>
                </a:solidFill>
              </a:rPr>
              <a:t>Weather  Station</a:t>
            </a:r>
            <a:endParaRPr lang="en" sz="2400" dirty="0">
              <a:solidFill>
                <a:srgbClr val="FFFFFF"/>
              </a:solidFill>
            </a:endParaRPr>
          </a:p>
        </p:txBody>
      </p:sp>
      <p:grpSp>
        <p:nvGrpSpPr>
          <p:cNvPr id="17" name="Shape 624"/>
          <p:cNvGrpSpPr/>
          <p:nvPr/>
        </p:nvGrpSpPr>
        <p:grpSpPr>
          <a:xfrm>
            <a:off x="3329033" y="6210724"/>
            <a:ext cx="649503" cy="632631"/>
            <a:chOff x="5926225" y="921350"/>
            <a:chExt cx="517800" cy="504350"/>
          </a:xfrm>
        </p:grpSpPr>
        <p:sp>
          <p:nvSpPr>
            <p:cNvPr id="18" name="Shape 625"/>
            <p:cNvSpPr/>
            <p:nvPr/>
          </p:nvSpPr>
          <p:spPr>
            <a:xfrm>
              <a:off x="5926225" y="921350"/>
              <a:ext cx="517800" cy="504350"/>
            </a:xfrm>
            <a:custGeom>
              <a:avLst/>
              <a:gdLst/>
              <a:ahLst/>
              <a:cxnLst/>
              <a:rect l="0" t="0" r="0" b="0"/>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a:noFill/>
            </a:ln>
          </p:spPr>
          <p:txBody>
            <a:bodyPr lIns="91425" tIns="91425" rIns="91425" bIns="91425" anchor="ctr" anchorCtr="0">
              <a:noAutofit/>
            </a:bodyPr>
            <a:lstStyle/>
            <a:p>
              <a:pPr lvl="0" rtl="0">
                <a:spcBef>
                  <a:spcPts val="0"/>
                </a:spcBef>
                <a:buNone/>
              </a:pPr>
              <a:endParaRPr>
                <a:solidFill>
                  <a:srgbClr val="F1C232"/>
                </a:solidFill>
              </a:endParaRPr>
            </a:p>
          </p:txBody>
        </p:sp>
        <p:sp>
          <p:nvSpPr>
            <p:cNvPr id="19" name="Shape 626"/>
            <p:cNvSpPr/>
            <p:nvPr/>
          </p:nvSpPr>
          <p:spPr>
            <a:xfrm>
              <a:off x="6016600" y="1005000"/>
              <a:ext cx="337050" cy="337050"/>
            </a:xfrm>
            <a:custGeom>
              <a:avLst/>
              <a:gdLst/>
              <a:ahLst/>
              <a:cxnLst/>
              <a:rect l="0" t="0" r="0" b="0"/>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a:noFill/>
            </a:ln>
          </p:spPr>
          <p:txBody>
            <a:bodyPr lIns="91425" tIns="91425" rIns="91425" bIns="91425" anchor="ctr" anchorCtr="0">
              <a:noAutofit/>
            </a:bodyPr>
            <a:lstStyle/>
            <a:p>
              <a:pPr lvl="0" rtl="0">
                <a:spcBef>
                  <a:spcPts val="0"/>
                </a:spcBef>
                <a:buNone/>
              </a:pPr>
              <a:endParaRPr>
                <a:solidFill>
                  <a:srgbClr val="F1C232"/>
                </a:solidFill>
              </a:endParaRPr>
            </a:p>
          </p:txBody>
        </p:sp>
      </p:grpSp>
      <p:sp>
        <p:nvSpPr>
          <p:cNvPr id="20" name="Shape 627"/>
          <p:cNvSpPr/>
          <p:nvPr/>
        </p:nvSpPr>
        <p:spPr>
          <a:xfrm>
            <a:off x="3638847" y="6498415"/>
            <a:ext cx="566016" cy="286942"/>
          </a:xfrm>
          <a:custGeom>
            <a:avLst/>
            <a:gdLst/>
            <a:ahLst/>
            <a:cxnLst/>
            <a:rect l="0" t="0" r="0" b="0"/>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1148440303"/>
      </p:ext>
    </p:extLst>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4" name="Shape 94"/>
          <p:cNvSpPr txBox="1">
            <a:spLocks noGrp="1"/>
          </p:cNvSpPr>
          <p:nvPr>
            <p:ph type="subTitle" idx="4294967295"/>
          </p:nvPr>
        </p:nvSpPr>
        <p:spPr>
          <a:xfrm>
            <a:off x="5257378" y="1110099"/>
            <a:ext cx="3684374" cy="3767328"/>
          </a:xfrm>
          <a:prstGeom prst="rect">
            <a:avLst/>
          </a:prstGeom>
        </p:spPr>
        <p:txBody>
          <a:bodyPr lIns="91425" tIns="91425" rIns="91425" bIns="91425" anchor="t" anchorCtr="0">
            <a:noAutofit/>
          </a:bodyPr>
          <a:lstStyle/>
          <a:p>
            <a:pPr lvl="0" algn="ctr">
              <a:spcBef>
                <a:spcPts val="0"/>
              </a:spcBef>
              <a:buNone/>
            </a:pPr>
            <a:r>
              <a:rPr lang="en-US" sz="1800" dirty="0" smtClean="0"/>
              <a:t>Weather Shield:</a:t>
            </a:r>
          </a:p>
          <a:p>
            <a:pPr lvl="0" algn="ctr">
              <a:spcBef>
                <a:spcPts val="0"/>
              </a:spcBef>
              <a:buNone/>
            </a:pPr>
            <a:endParaRPr lang="en-US" sz="1800" dirty="0"/>
          </a:p>
          <a:p>
            <a:pPr lvl="0" algn="ctr">
              <a:spcBef>
                <a:spcPts val="0"/>
              </a:spcBef>
              <a:buNone/>
            </a:pPr>
            <a:r>
              <a:rPr lang="en-US" sz="1800" dirty="0" smtClean="0"/>
              <a:t>measures humidity </a:t>
            </a:r>
            <a:r>
              <a:rPr lang="en-US" sz="1800" dirty="0"/>
              <a:t>and temperature </a:t>
            </a:r>
            <a:r>
              <a:rPr lang="en-US" sz="1800" dirty="0" smtClean="0"/>
              <a:t>using </a:t>
            </a:r>
            <a:r>
              <a:rPr lang="en-US" sz="1800" dirty="0"/>
              <a:t>the HTU21D sensor, while barometric pressure is measured by the MPL3115A2 sensor. The weather shield also has provisions for connections to the weather sensor for rainfall, wind speed, and wind direction.</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1333" t="286" r="19733" b="1"/>
          <a:stretch/>
        </p:blipFill>
        <p:spPr>
          <a:xfrm>
            <a:off x="689626" y="670544"/>
            <a:ext cx="4318420" cy="4109990"/>
          </a:xfrm>
          <a:prstGeom prst="rect">
            <a:avLst/>
          </a:prstGeom>
        </p:spPr>
      </p:pic>
      <p:pic>
        <p:nvPicPr>
          <p:cNvPr id="19" name="Picture 18"/>
          <p:cNvPicPr>
            <a:picLocks noChangeAspect="1"/>
          </p:cNvPicPr>
          <p:nvPr/>
        </p:nvPicPr>
        <p:blipFill>
          <a:blip r:embed="rId4"/>
          <a:stretch>
            <a:fillRect/>
          </a:stretch>
        </p:blipFill>
        <p:spPr>
          <a:xfrm>
            <a:off x="-31992" y="6191729"/>
            <a:ext cx="9175991" cy="666271"/>
          </a:xfrm>
          <a:prstGeom prst="rect">
            <a:avLst/>
          </a:prstGeom>
        </p:spPr>
      </p:pic>
      <p:sp>
        <p:nvSpPr>
          <p:cNvPr id="20" name="Shape 93"/>
          <p:cNvSpPr txBox="1">
            <a:spLocks/>
          </p:cNvSpPr>
          <p:nvPr/>
        </p:nvSpPr>
        <p:spPr>
          <a:xfrm>
            <a:off x="-208361" y="5484383"/>
            <a:ext cx="4017377" cy="1414692"/>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54F5B"/>
              </a:buClr>
              <a:buSzPct val="100000"/>
              <a:buFont typeface="Montserrat"/>
              <a:buNone/>
              <a:defRPr sz="3000" b="1" i="0" u="none" strike="noStrike" cap="none">
                <a:solidFill>
                  <a:srgbClr val="454F5B"/>
                </a:solidFill>
                <a:latin typeface="Montserrat"/>
                <a:ea typeface="Montserrat"/>
                <a:cs typeface="Montserrat"/>
                <a:sym typeface="Montserrat"/>
              </a:defRPr>
            </a:lvl1pPr>
            <a:lvl2pPr lvl="1">
              <a:spcBef>
                <a:spcPts val="0"/>
              </a:spcBef>
              <a:buClr>
                <a:srgbClr val="454F5B"/>
              </a:buClr>
              <a:buSzPct val="100000"/>
              <a:buFont typeface="Montserrat"/>
              <a:buNone/>
              <a:defRPr sz="3000" b="1">
                <a:solidFill>
                  <a:srgbClr val="454F5B"/>
                </a:solidFill>
                <a:latin typeface="Montserrat"/>
                <a:ea typeface="Montserrat"/>
                <a:cs typeface="Montserrat"/>
                <a:sym typeface="Montserrat"/>
              </a:defRPr>
            </a:lvl2pPr>
            <a:lvl3pPr lvl="2">
              <a:spcBef>
                <a:spcPts val="0"/>
              </a:spcBef>
              <a:buClr>
                <a:srgbClr val="454F5B"/>
              </a:buClr>
              <a:buSzPct val="100000"/>
              <a:buFont typeface="Montserrat"/>
              <a:buNone/>
              <a:defRPr sz="3000" b="1">
                <a:solidFill>
                  <a:srgbClr val="454F5B"/>
                </a:solidFill>
                <a:latin typeface="Montserrat"/>
                <a:ea typeface="Montserrat"/>
                <a:cs typeface="Montserrat"/>
                <a:sym typeface="Montserrat"/>
              </a:defRPr>
            </a:lvl3pPr>
            <a:lvl4pPr lvl="3">
              <a:spcBef>
                <a:spcPts val="0"/>
              </a:spcBef>
              <a:buClr>
                <a:srgbClr val="454F5B"/>
              </a:buClr>
              <a:buSzPct val="100000"/>
              <a:buFont typeface="Montserrat"/>
              <a:buNone/>
              <a:defRPr sz="3000" b="1">
                <a:solidFill>
                  <a:srgbClr val="454F5B"/>
                </a:solidFill>
                <a:latin typeface="Montserrat"/>
                <a:ea typeface="Montserrat"/>
                <a:cs typeface="Montserrat"/>
                <a:sym typeface="Montserrat"/>
              </a:defRPr>
            </a:lvl4pPr>
            <a:lvl5pPr lvl="4">
              <a:spcBef>
                <a:spcPts val="0"/>
              </a:spcBef>
              <a:buClr>
                <a:srgbClr val="454F5B"/>
              </a:buClr>
              <a:buSzPct val="100000"/>
              <a:buFont typeface="Montserrat"/>
              <a:buNone/>
              <a:defRPr sz="3000" b="1">
                <a:solidFill>
                  <a:srgbClr val="454F5B"/>
                </a:solidFill>
                <a:latin typeface="Montserrat"/>
                <a:ea typeface="Montserrat"/>
                <a:cs typeface="Montserrat"/>
                <a:sym typeface="Montserrat"/>
              </a:defRPr>
            </a:lvl5pPr>
            <a:lvl6pPr lvl="5">
              <a:spcBef>
                <a:spcPts val="0"/>
              </a:spcBef>
              <a:buClr>
                <a:srgbClr val="454F5B"/>
              </a:buClr>
              <a:buSzPct val="100000"/>
              <a:buFont typeface="Montserrat"/>
              <a:buNone/>
              <a:defRPr sz="3000" b="1">
                <a:solidFill>
                  <a:srgbClr val="454F5B"/>
                </a:solidFill>
                <a:latin typeface="Montserrat"/>
                <a:ea typeface="Montserrat"/>
                <a:cs typeface="Montserrat"/>
                <a:sym typeface="Montserrat"/>
              </a:defRPr>
            </a:lvl6pPr>
            <a:lvl7pPr lvl="6">
              <a:spcBef>
                <a:spcPts val="0"/>
              </a:spcBef>
              <a:buClr>
                <a:srgbClr val="454F5B"/>
              </a:buClr>
              <a:buSzPct val="100000"/>
              <a:buFont typeface="Montserrat"/>
              <a:buNone/>
              <a:defRPr sz="3000" b="1">
                <a:solidFill>
                  <a:srgbClr val="454F5B"/>
                </a:solidFill>
                <a:latin typeface="Montserrat"/>
                <a:ea typeface="Montserrat"/>
                <a:cs typeface="Montserrat"/>
                <a:sym typeface="Montserrat"/>
              </a:defRPr>
            </a:lvl7pPr>
            <a:lvl8pPr lvl="7">
              <a:spcBef>
                <a:spcPts val="0"/>
              </a:spcBef>
              <a:buClr>
                <a:srgbClr val="454F5B"/>
              </a:buClr>
              <a:buSzPct val="100000"/>
              <a:buFont typeface="Montserrat"/>
              <a:buNone/>
              <a:defRPr sz="3000" b="1">
                <a:solidFill>
                  <a:srgbClr val="454F5B"/>
                </a:solidFill>
                <a:latin typeface="Montserrat"/>
                <a:ea typeface="Montserrat"/>
                <a:cs typeface="Montserrat"/>
                <a:sym typeface="Montserrat"/>
              </a:defRPr>
            </a:lvl8pPr>
            <a:lvl9pPr lvl="8">
              <a:spcBef>
                <a:spcPts val="0"/>
              </a:spcBef>
              <a:buClr>
                <a:srgbClr val="454F5B"/>
              </a:buClr>
              <a:buSzPct val="100000"/>
              <a:buFont typeface="Montserrat"/>
              <a:buNone/>
              <a:defRPr sz="3000" b="1">
                <a:solidFill>
                  <a:srgbClr val="454F5B"/>
                </a:solidFill>
                <a:latin typeface="Montserrat"/>
                <a:ea typeface="Montserrat"/>
                <a:cs typeface="Montserrat"/>
                <a:sym typeface="Montserrat"/>
              </a:defRPr>
            </a:lvl9pPr>
          </a:lstStyle>
          <a:p>
            <a:pPr algn="ctr"/>
            <a:r>
              <a:rPr lang="en-US" sz="2400" dirty="0" smtClean="0">
                <a:solidFill>
                  <a:srgbClr val="FFFFFF"/>
                </a:solidFill>
              </a:rPr>
              <a:t>Weather  Station</a:t>
            </a:r>
            <a:endParaRPr lang="en" sz="2400" dirty="0">
              <a:solidFill>
                <a:srgbClr val="FFFFFF"/>
              </a:solidFill>
            </a:endParaRPr>
          </a:p>
        </p:txBody>
      </p:sp>
      <p:grpSp>
        <p:nvGrpSpPr>
          <p:cNvPr id="21" name="Shape 624"/>
          <p:cNvGrpSpPr/>
          <p:nvPr/>
        </p:nvGrpSpPr>
        <p:grpSpPr>
          <a:xfrm>
            <a:off x="3329033" y="6210724"/>
            <a:ext cx="649503" cy="632631"/>
            <a:chOff x="5926225" y="921350"/>
            <a:chExt cx="517800" cy="504350"/>
          </a:xfrm>
        </p:grpSpPr>
        <p:sp>
          <p:nvSpPr>
            <p:cNvPr id="22" name="Shape 625"/>
            <p:cNvSpPr/>
            <p:nvPr/>
          </p:nvSpPr>
          <p:spPr>
            <a:xfrm>
              <a:off x="5926225" y="921350"/>
              <a:ext cx="517800" cy="504350"/>
            </a:xfrm>
            <a:custGeom>
              <a:avLst/>
              <a:gdLst/>
              <a:ahLst/>
              <a:cxnLst/>
              <a:rect l="0" t="0" r="0" b="0"/>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a:noFill/>
            </a:ln>
          </p:spPr>
          <p:txBody>
            <a:bodyPr lIns="91425" tIns="91425" rIns="91425" bIns="91425" anchor="ctr" anchorCtr="0">
              <a:noAutofit/>
            </a:bodyPr>
            <a:lstStyle/>
            <a:p>
              <a:pPr lvl="0" rtl="0">
                <a:spcBef>
                  <a:spcPts val="0"/>
                </a:spcBef>
                <a:buNone/>
              </a:pPr>
              <a:endParaRPr>
                <a:solidFill>
                  <a:srgbClr val="F1C232"/>
                </a:solidFill>
              </a:endParaRPr>
            </a:p>
          </p:txBody>
        </p:sp>
        <p:sp>
          <p:nvSpPr>
            <p:cNvPr id="23" name="Shape 626"/>
            <p:cNvSpPr/>
            <p:nvPr/>
          </p:nvSpPr>
          <p:spPr>
            <a:xfrm>
              <a:off x="6016600" y="1005000"/>
              <a:ext cx="337050" cy="337050"/>
            </a:xfrm>
            <a:custGeom>
              <a:avLst/>
              <a:gdLst/>
              <a:ahLst/>
              <a:cxnLst/>
              <a:rect l="0" t="0" r="0" b="0"/>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a:noFill/>
            </a:ln>
          </p:spPr>
          <p:txBody>
            <a:bodyPr lIns="91425" tIns="91425" rIns="91425" bIns="91425" anchor="ctr" anchorCtr="0">
              <a:noAutofit/>
            </a:bodyPr>
            <a:lstStyle/>
            <a:p>
              <a:pPr lvl="0" rtl="0">
                <a:spcBef>
                  <a:spcPts val="0"/>
                </a:spcBef>
                <a:buNone/>
              </a:pPr>
              <a:endParaRPr>
                <a:solidFill>
                  <a:srgbClr val="F1C232"/>
                </a:solidFill>
              </a:endParaRPr>
            </a:p>
          </p:txBody>
        </p:sp>
      </p:grpSp>
      <p:sp>
        <p:nvSpPr>
          <p:cNvPr id="24" name="Shape 627"/>
          <p:cNvSpPr/>
          <p:nvPr/>
        </p:nvSpPr>
        <p:spPr>
          <a:xfrm>
            <a:off x="3638847" y="6498415"/>
            <a:ext cx="566016" cy="286942"/>
          </a:xfrm>
          <a:custGeom>
            <a:avLst/>
            <a:gdLst/>
            <a:ahLst/>
            <a:cxnLst/>
            <a:rect l="0" t="0" r="0" b="0"/>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582156288"/>
      </p:ext>
    </p:extLst>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ctrTitle" idx="4294967295"/>
          </p:nvPr>
        </p:nvSpPr>
        <p:spPr>
          <a:xfrm>
            <a:off x="972900" y="3101725"/>
            <a:ext cx="7198199" cy="1546500"/>
          </a:xfrm>
          <a:prstGeom prst="rect">
            <a:avLst/>
          </a:prstGeom>
        </p:spPr>
        <p:txBody>
          <a:bodyPr lIns="91425" tIns="91425" rIns="91425" bIns="91425" anchor="b" anchorCtr="0">
            <a:noAutofit/>
          </a:bodyPr>
          <a:lstStyle/>
          <a:p>
            <a:pPr lvl="0" algn="ctr" rtl="0">
              <a:spcBef>
                <a:spcPts val="0"/>
              </a:spcBef>
              <a:buNone/>
            </a:pPr>
            <a:r>
              <a:rPr lang="en-US" sz="7200" dirty="0" smtClean="0">
                <a:solidFill>
                  <a:srgbClr val="FFFFFF"/>
                </a:solidFill>
              </a:rPr>
              <a:t>P H O T O</a:t>
            </a:r>
            <a:endParaRPr lang="en" sz="7200" dirty="0">
              <a:solidFill>
                <a:srgbClr val="FFFFFF"/>
              </a:solidFill>
            </a:endParaRPr>
          </a:p>
        </p:txBody>
      </p:sp>
      <p:sp>
        <p:nvSpPr>
          <p:cNvPr id="100" name="Shape 100"/>
          <p:cNvSpPr/>
          <p:nvPr/>
        </p:nvSpPr>
        <p:spPr>
          <a:xfrm>
            <a:off x="4079593" y="1746476"/>
            <a:ext cx="919772" cy="723228"/>
          </a:xfrm>
          <a:custGeom>
            <a:avLst/>
            <a:gdLst/>
            <a:ahLst/>
            <a:cxnLst/>
            <a:rect l="0" t="0" r="0" b="0"/>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161" y="871059"/>
            <a:ext cx="7799675" cy="4387317"/>
          </a:xfrm>
          <a:prstGeom prst="rect">
            <a:avLst/>
          </a:prstGeom>
        </p:spPr>
      </p:pic>
      <p:pic>
        <p:nvPicPr>
          <p:cNvPr id="15" name="Picture 14"/>
          <p:cNvPicPr>
            <a:picLocks noChangeAspect="1"/>
          </p:cNvPicPr>
          <p:nvPr/>
        </p:nvPicPr>
        <p:blipFill>
          <a:blip r:embed="rId4"/>
          <a:stretch>
            <a:fillRect/>
          </a:stretch>
        </p:blipFill>
        <p:spPr>
          <a:xfrm>
            <a:off x="-31992" y="6191729"/>
            <a:ext cx="9175991" cy="666271"/>
          </a:xfrm>
          <a:prstGeom prst="rect">
            <a:avLst/>
          </a:prstGeom>
        </p:spPr>
      </p:pic>
      <p:sp>
        <p:nvSpPr>
          <p:cNvPr id="16" name="Shape 93"/>
          <p:cNvSpPr txBox="1">
            <a:spLocks/>
          </p:cNvSpPr>
          <p:nvPr/>
        </p:nvSpPr>
        <p:spPr>
          <a:xfrm>
            <a:off x="-208361" y="5484383"/>
            <a:ext cx="4017377" cy="1414692"/>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54F5B"/>
              </a:buClr>
              <a:buSzPct val="100000"/>
              <a:buFont typeface="Montserrat"/>
              <a:buNone/>
              <a:defRPr sz="3000" b="1" i="0" u="none" strike="noStrike" cap="none">
                <a:solidFill>
                  <a:srgbClr val="454F5B"/>
                </a:solidFill>
                <a:latin typeface="Montserrat"/>
                <a:ea typeface="Montserrat"/>
                <a:cs typeface="Montserrat"/>
                <a:sym typeface="Montserrat"/>
              </a:defRPr>
            </a:lvl1pPr>
            <a:lvl2pPr lvl="1">
              <a:spcBef>
                <a:spcPts val="0"/>
              </a:spcBef>
              <a:buClr>
                <a:srgbClr val="454F5B"/>
              </a:buClr>
              <a:buSzPct val="100000"/>
              <a:buFont typeface="Montserrat"/>
              <a:buNone/>
              <a:defRPr sz="3000" b="1">
                <a:solidFill>
                  <a:srgbClr val="454F5B"/>
                </a:solidFill>
                <a:latin typeface="Montserrat"/>
                <a:ea typeface="Montserrat"/>
                <a:cs typeface="Montserrat"/>
                <a:sym typeface="Montserrat"/>
              </a:defRPr>
            </a:lvl2pPr>
            <a:lvl3pPr lvl="2">
              <a:spcBef>
                <a:spcPts val="0"/>
              </a:spcBef>
              <a:buClr>
                <a:srgbClr val="454F5B"/>
              </a:buClr>
              <a:buSzPct val="100000"/>
              <a:buFont typeface="Montserrat"/>
              <a:buNone/>
              <a:defRPr sz="3000" b="1">
                <a:solidFill>
                  <a:srgbClr val="454F5B"/>
                </a:solidFill>
                <a:latin typeface="Montserrat"/>
                <a:ea typeface="Montserrat"/>
                <a:cs typeface="Montserrat"/>
                <a:sym typeface="Montserrat"/>
              </a:defRPr>
            </a:lvl3pPr>
            <a:lvl4pPr lvl="3">
              <a:spcBef>
                <a:spcPts val="0"/>
              </a:spcBef>
              <a:buClr>
                <a:srgbClr val="454F5B"/>
              </a:buClr>
              <a:buSzPct val="100000"/>
              <a:buFont typeface="Montserrat"/>
              <a:buNone/>
              <a:defRPr sz="3000" b="1">
                <a:solidFill>
                  <a:srgbClr val="454F5B"/>
                </a:solidFill>
                <a:latin typeface="Montserrat"/>
                <a:ea typeface="Montserrat"/>
                <a:cs typeface="Montserrat"/>
                <a:sym typeface="Montserrat"/>
              </a:defRPr>
            </a:lvl4pPr>
            <a:lvl5pPr lvl="4">
              <a:spcBef>
                <a:spcPts val="0"/>
              </a:spcBef>
              <a:buClr>
                <a:srgbClr val="454F5B"/>
              </a:buClr>
              <a:buSzPct val="100000"/>
              <a:buFont typeface="Montserrat"/>
              <a:buNone/>
              <a:defRPr sz="3000" b="1">
                <a:solidFill>
                  <a:srgbClr val="454F5B"/>
                </a:solidFill>
                <a:latin typeface="Montserrat"/>
                <a:ea typeface="Montserrat"/>
                <a:cs typeface="Montserrat"/>
                <a:sym typeface="Montserrat"/>
              </a:defRPr>
            </a:lvl5pPr>
            <a:lvl6pPr lvl="5">
              <a:spcBef>
                <a:spcPts val="0"/>
              </a:spcBef>
              <a:buClr>
                <a:srgbClr val="454F5B"/>
              </a:buClr>
              <a:buSzPct val="100000"/>
              <a:buFont typeface="Montserrat"/>
              <a:buNone/>
              <a:defRPr sz="3000" b="1">
                <a:solidFill>
                  <a:srgbClr val="454F5B"/>
                </a:solidFill>
                <a:latin typeface="Montserrat"/>
                <a:ea typeface="Montserrat"/>
                <a:cs typeface="Montserrat"/>
                <a:sym typeface="Montserrat"/>
              </a:defRPr>
            </a:lvl6pPr>
            <a:lvl7pPr lvl="6">
              <a:spcBef>
                <a:spcPts val="0"/>
              </a:spcBef>
              <a:buClr>
                <a:srgbClr val="454F5B"/>
              </a:buClr>
              <a:buSzPct val="100000"/>
              <a:buFont typeface="Montserrat"/>
              <a:buNone/>
              <a:defRPr sz="3000" b="1">
                <a:solidFill>
                  <a:srgbClr val="454F5B"/>
                </a:solidFill>
                <a:latin typeface="Montserrat"/>
                <a:ea typeface="Montserrat"/>
                <a:cs typeface="Montserrat"/>
                <a:sym typeface="Montserrat"/>
              </a:defRPr>
            </a:lvl7pPr>
            <a:lvl8pPr lvl="7">
              <a:spcBef>
                <a:spcPts val="0"/>
              </a:spcBef>
              <a:buClr>
                <a:srgbClr val="454F5B"/>
              </a:buClr>
              <a:buSzPct val="100000"/>
              <a:buFont typeface="Montserrat"/>
              <a:buNone/>
              <a:defRPr sz="3000" b="1">
                <a:solidFill>
                  <a:srgbClr val="454F5B"/>
                </a:solidFill>
                <a:latin typeface="Montserrat"/>
                <a:ea typeface="Montserrat"/>
                <a:cs typeface="Montserrat"/>
                <a:sym typeface="Montserrat"/>
              </a:defRPr>
            </a:lvl8pPr>
            <a:lvl9pPr lvl="8">
              <a:spcBef>
                <a:spcPts val="0"/>
              </a:spcBef>
              <a:buClr>
                <a:srgbClr val="454F5B"/>
              </a:buClr>
              <a:buSzPct val="100000"/>
              <a:buFont typeface="Montserrat"/>
              <a:buNone/>
              <a:defRPr sz="3000" b="1">
                <a:solidFill>
                  <a:srgbClr val="454F5B"/>
                </a:solidFill>
                <a:latin typeface="Montserrat"/>
                <a:ea typeface="Montserrat"/>
                <a:cs typeface="Montserrat"/>
                <a:sym typeface="Montserrat"/>
              </a:defRPr>
            </a:lvl9pPr>
          </a:lstStyle>
          <a:p>
            <a:pPr algn="ctr"/>
            <a:r>
              <a:rPr lang="en-US" sz="2400" dirty="0" smtClean="0">
                <a:solidFill>
                  <a:srgbClr val="FFFFFF"/>
                </a:solidFill>
              </a:rPr>
              <a:t>Weather  Station</a:t>
            </a:r>
            <a:endParaRPr lang="en" sz="2400" dirty="0">
              <a:solidFill>
                <a:srgbClr val="FFFFFF"/>
              </a:solidFill>
            </a:endParaRPr>
          </a:p>
        </p:txBody>
      </p:sp>
      <p:grpSp>
        <p:nvGrpSpPr>
          <p:cNvPr id="17" name="Shape 624"/>
          <p:cNvGrpSpPr/>
          <p:nvPr/>
        </p:nvGrpSpPr>
        <p:grpSpPr>
          <a:xfrm>
            <a:off x="3329033" y="6210724"/>
            <a:ext cx="649503" cy="632631"/>
            <a:chOff x="5926225" y="921350"/>
            <a:chExt cx="517800" cy="504350"/>
          </a:xfrm>
        </p:grpSpPr>
        <p:sp>
          <p:nvSpPr>
            <p:cNvPr id="18" name="Shape 625"/>
            <p:cNvSpPr/>
            <p:nvPr/>
          </p:nvSpPr>
          <p:spPr>
            <a:xfrm>
              <a:off x="5926225" y="921350"/>
              <a:ext cx="517800" cy="504350"/>
            </a:xfrm>
            <a:custGeom>
              <a:avLst/>
              <a:gdLst/>
              <a:ahLst/>
              <a:cxnLst/>
              <a:rect l="0" t="0" r="0" b="0"/>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a:noFill/>
            </a:ln>
          </p:spPr>
          <p:txBody>
            <a:bodyPr lIns="91425" tIns="91425" rIns="91425" bIns="91425" anchor="ctr" anchorCtr="0">
              <a:noAutofit/>
            </a:bodyPr>
            <a:lstStyle/>
            <a:p>
              <a:pPr lvl="0" rtl="0">
                <a:spcBef>
                  <a:spcPts val="0"/>
                </a:spcBef>
                <a:buNone/>
              </a:pPr>
              <a:endParaRPr>
                <a:solidFill>
                  <a:srgbClr val="F1C232"/>
                </a:solidFill>
              </a:endParaRPr>
            </a:p>
          </p:txBody>
        </p:sp>
        <p:sp>
          <p:nvSpPr>
            <p:cNvPr id="19" name="Shape 626"/>
            <p:cNvSpPr/>
            <p:nvPr/>
          </p:nvSpPr>
          <p:spPr>
            <a:xfrm>
              <a:off x="6016600" y="1005000"/>
              <a:ext cx="337050" cy="337050"/>
            </a:xfrm>
            <a:custGeom>
              <a:avLst/>
              <a:gdLst/>
              <a:ahLst/>
              <a:cxnLst/>
              <a:rect l="0" t="0" r="0" b="0"/>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a:noFill/>
            </a:ln>
          </p:spPr>
          <p:txBody>
            <a:bodyPr lIns="91425" tIns="91425" rIns="91425" bIns="91425" anchor="ctr" anchorCtr="0">
              <a:noAutofit/>
            </a:bodyPr>
            <a:lstStyle/>
            <a:p>
              <a:pPr lvl="0" rtl="0">
                <a:spcBef>
                  <a:spcPts val="0"/>
                </a:spcBef>
                <a:buNone/>
              </a:pPr>
              <a:endParaRPr>
                <a:solidFill>
                  <a:srgbClr val="F1C232"/>
                </a:solidFill>
              </a:endParaRPr>
            </a:p>
          </p:txBody>
        </p:sp>
      </p:grpSp>
      <p:sp>
        <p:nvSpPr>
          <p:cNvPr id="20" name="Shape 627"/>
          <p:cNvSpPr/>
          <p:nvPr/>
        </p:nvSpPr>
        <p:spPr>
          <a:xfrm>
            <a:off x="3638847" y="6498415"/>
            <a:ext cx="566016" cy="286942"/>
          </a:xfrm>
          <a:custGeom>
            <a:avLst/>
            <a:gdLst/>
            <a:ahLst/>
            <a:cxnLst/>
            <a:rect l="0" t="0" r="0" b="0"/>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1024684862"/>
      </p:ext>
    </p:extLst>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ctrTitle" idx="4294967295"/>
          </p:nvPr>
        </p:nvSpPr>
        <p:spPr>
          <a:xfrm>
            <a:off x="242695" y="4432569"/>
            <a:ext cx="2621713" cy="1414692"/>
          </a:xfrm>
          <a:prstGeom prst="rect">
            <a:avLst/>
          </a:prstGeom>
        </p:spPr>
        <p:txBody>
          <a:bodyPr lIns="91425" tIns="91425" rIns="91425" bIns="91425" anchor="b" anchorCtr="0">
            <a:noAutofit/>
          </a:bodyPr>
          <a:lstStyle/>
          <a:p>
            <a:pPr lvl="0" algn="ctr" rtl="0">
              <a:spcBef>
                <a:spcPts val="0"/>
              </a:spcBef>
              <a:buNone/>
            </a:pPr>
            <a:r>
              <a:rPr lang="en-US" sz="3200" dirty="0" smtClean="0">
                <a:solidFill>
                  <a:srgbClr val="FFFFFF"/>
                </a:solidFill>
              </a:rPr>
              <a:t/>
            </a:r>
            <a:br>
              <a:rPr lang="en-US" sz="3200" dirty="0" smtClean="0">
                <a:solidFill>
                  <a:srgbClr val="FFFFFF"/>
                </a:solidFill>
              </a:rPr>
            </a:br>
            <a:r>
              <a:rPr lang="en-US" sz="3200" dirty="0" smtClean="0">
                <a:solidFill>
                  <a:srgbClr val="FFFFFF"/>
                </a:solidFill>
              </a:rPr>
              <a:t>Interfacing, Raspberry Pi Server and Data Collection</a:t>
            </a:r>
            <a:endParaRPr lang="en" sz="3200" dirty="0">
              <a:solidFill>
                <a:srgbClr val="FFFFFF"/>
              </a:solidFill>
            </a:endParaRPr>
          </a:p>
        </p:txBody>
      </p:sp>
      <p:sp>
        <p:nvSpPr>
          <p:cNvPr id="94" name="Shape 94"/>
          <p:cNvSpPr txBox="1">
            <a:spLocks noGrp="1"/>
          </p:cNvSpPr>
          <p:nvPr>
            <p:ph type="subTitle" idx="4294967295"/>
          </p:nvPr>
        </p:nvSpPr>
        <p:spPr>
          <a:xfrm>
            <a:off x="2921784" y="1430995"/>
            <a:ext cx="6027564" cy="4191333"/>
          </a:xfrm>
          <a:prstGeom prst="rect">
            <a:avLst/>
          </a:prstGeom>
        </p:spPr>
        <p:txBody>
          <a:bodyPr lIns="91425" tIns="91425" rIns="91425" bIns="91425" anchor="t" anchorCtr="0">
            <a:noAutofit/>
          </a:bodyPr>
          <a:lstStyle/>
          <a:p>
            <a:pPr algn="just">
              <a:spcBef>
                <a:spcPts val="0"/>
              </a:spcBef>
              <a:buNone/>
            </a:pPr>
            <a:r>
              <a:rPr lang="en-US" sz="1600" dirty="0"/>
              <a:t>Arduino Uno: Due to the weather meter’s lack of electronic components, the Uno will be used as the power source and to record incoming data. The Uno will </a:t>
            </a:r>
            <a:r>
              <a:rPr lang="en-US" sz="1600" dirty="0" smtClean="0"/>
              <a:t>gather the </a:t>
            </a:r>
            <a:r>
              <a:rPr lang="en-US" sz="1600" dirty="0"/>
              <a:t>weather metrics from both the weather station and the shield </a:t>
            </a:r>
            <a:r>
              <a:rPr lang="en-US" sz="1600" dirty="0" smtClean="0"/>
              <a:t>and </a:t>
            </a:r>
            <a:r>
              <a:rPr lang="en-US" sz="1600" dirty="0"/>
              <a:t>then transferred </a:t>
            </a:r>
            <a:r>
              <a:rPr lang="en-US" sz="1600" dirty="0" smtClean="0"/>
              <a:t>to </a:t>
            </a:r>
            <a:r>
              <a:rPr lang="en-US" sz="1600" dirty="0"/>
              <a:t>the Raspberry </a:t>
            </a:r>
            <a:r>
              <a:rPr lang="en-US" sz="1600" dirty="0" smtClean="0"/>
              <a:t>Pi, which stores it to an SD card and makes the data available remotely via online access</a:t>
            </a:r>
            <a:endParaRPr lang="en-US" sz="1600" dirty="0"/>
          </a:p>
          <a:p>
            <a:pPr lvl="0" algn="just">
              <a:spcBef>
                <a:spcPts val="0"/>
              </a:spcBef>
              <a:buNone/>
            </a:pPr>
            <a:endParaRPr lang="en-US" sz="1600" dirty="0"/>
          </a:p>
        </p:txBody>
      </p:sp>
      <p:grpSp>
        <p:nvGrpSpPr>
          <p:cNvPr id="95" name="Shape 95"/>
          <p:cNvGrpSpPr/>
          <p:nvPr/>
        </p:nvGrpSpPr>
        <p:grpSpPr>
          <a:xfrm>
            <a:off x="505122" y="1164438"/>
            <a:ext cx="2006084" cy="2006084"/>
            <a:chOff x="3782699" y="1538287"/>
            <a:chExt cx="1578600" cy="1578600"/>
          </a:xfrm>
        </p:grpSpPr>
        <p:sp>
          <p:nvSpPr>
            <p:cNvPr id="96" name="Shape 96"/>
            <p:cNvSpPr/>
            <p:nvPr/>
          </p:nvSpPr>
          <p:spPr>
            <a:xfrm>
              <a:off x="3782700" y="2757487"/>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sp>
          <p:nvSpPr>
            <p:cNvPr id="97" name="Shape 97"/>
            <p:cNvSpPr/>
            <p:nvPr/>
          </p:nvSpPr>
          <p:spPr>
            <a:xfrm rot="-5400000">
              <a:off x="5001900" y="2757487"/>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sp>
          <p:nvSpPr>
            <p:cNvPr id="98" name="Shape 98"/>
            <p:cNvSpPr/>
            <p:nvPr/>
          </p:nvSpPr>
          <p:spPr>
            <a:xfrm rot="5400000">
              <a:off x="3782699" y="1538287"/>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sp>
          <p:nvSpPr>
            <p:cNvPr id="99" name="Shape 99"/>
            <p:cNvSpPr/>
            <p:nvPr/>
          </p:nvSpPr>
          <p:spPr>
            <a:xfrm rot="10800000">
              <a:off x="5001899" y="1538287"/>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grpSp>
      <p:grpSp>
        <p:nvGrpSpPr>
          <p:cNvPr id="10" name="Shape 500"/>
          <p:cNvGrpSpPr/>
          <p:nvPr/>
        </p:nvGrpSpPr>
        <p:grpSpPr>
          <a:xfrm>
            <a:off x="400101" y="1853984"/>
            <a:ext cx="824664" cy="794198"/>
            <a:chOff x="2583325" y="2972875"/>
            <a:chExt cx="462850" cy="445750"/>
          </a:xfrm>
        </p:grpSpPr>
        <p:sp>
          <p:nvSpPr>
            <p:cNvPr id="11" name="Shape 501"/>
            <p:cNvSpPr/>
            <p:nvPr/>
          </p:nvSpPr>
          <p:spPr>
            <a:xfrm>
              <a:off x="2701775" y="3323350"/>
              <a:ext cx="225950" cy="95275"/>
            </a:xfrm>
            <a:custGeom>
              <a:avLst/>
              <a:gdLst/>
              <a:ahLst/>
              <a:cxnLst/>
              <a:rect l="0" t="0" r="0" b="0"/>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454F5B"/>
            </a:solidFill>
            <a:ln>
              <a:noFill/>
            </a:ln>
          </p:spPr>
          <p:txBody>
            <a:bodyPr lIns="91425" tIns="91425" rIns="91425" bIns="91425" anchor="ctr" anchorCtr="0">
              <a:noAutofit/>
            </a:bodyPr>
            <a:lstStyle/>
            <a:p>
              <a:pPr lvl="0">
                <a:spcBef>
                  <a:spcPts val="0"/>
                </a:spcBef>
                <a:buNone/>
              </a:pPr>
              <a:endParaRPr/>
            </a:p>
          </p:txBody>
        </p:sp>
        <p:sp>
          <p:nvSpPr>
            <p:cNvPr id="12" name="Shape 502"/>
            <p:cNvSpPr/>
            <p:nvPr/>
          </p:nvSpPr>
          <p:spPr>
            <a:xfrm>
              <a:off x="2583325" y="2972875"/>
              <a:ext cx="462850" cy="337075"/>
            </a:xfrm>
            <a:custGeom>
              <a:avLst/>
              <a:gdLst/>
              <a:ahLst/>
              <a:cxnLst/>
              <a:rect l="0" t="0" r="0" b="0"/>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454F5B"/>
            </a:solidFill>
            <a:ln>
              <a:noFill/>
            </a:ln>
          </p:spPr>
          <p:txBody>
            <a:bodyPr lIns="91425" tIns="91425" rIns="91425" bIns="91425" anchor="ctr" anchorCtr="0">
              <a:noAutofit/>
            </a:bodyPr>
            <a:lstStyle/>
            <a:p>
              <a:pPr lvl="0">
                <a:spcBef>
                  <a:spcPts val="0"/>
                </a:spcBef>
                <a:buNone/>
              </a:pPr>
              <a:endParaRPr/>
            </a:p>
          </p:txBody>
        </p:sp>
      </p:grpSp>
      <p:sp>
        <p:nvSpPr>
          <p:cNvPr id="13" name="Shape 559"/>
          <p:cNvSpPr/>
          <p:nvPr/>
        </p:nvSpPr>
        <p:spPr>
          <a:xfrm>
            <a:off x="986095" y="1164438"/>
            <a:ext cx="1013809" cy="533115"/>
          </a:xfrm>
          <a:custGeom>
            <a:avLst/>
            <a:gdLst/>
            <a:ahLst/>
            <a:cxnLst/>
            <a:rect l="0" t="0" r="0" b="0"/>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454F5B"/>
          </a:solidFill>
          <a:ln>
            <a:noFill/>
          </a:ln>
        </p:spPr>
        <p:txBody>
          <a:bodyPr lIns="91425" tIns="91425" rIns="91425" bIns="91425" anchor="ctr" anchorCtr="0">
            <a:noAutofit/>
          </a:bodyPr>
          <a:lstStyle/>
          <a:p>
            <a:pPr lvl="0">
              <a:spcBef>
                <a:spcPts val="0"/>
              </a:spcBef>
              <a:buNone/>
            </a:pPr>
            <a:endParaRPr/>
          </a:p>
        </p:txBody>
      </p:sp>
      <p:grpSp>
        <p:nvGrpSpPr>
          <p:cNvPr id="14" name="Shape 500"/>
          <p:cNvGrpSpPr/>
          <p:nvPr/>
        </p:nvGrpSpPr>
        <p:grpSpPr>
          <a:xfrm>
            <a:off x="1735058" y="1853984"/>
            <a:ext cx="822740" cy="792345"/>
            <a:chOff x="2583325" y="2972875"/>
            <a:chExt cx="462850" cy="445750"/>
          </a:xfrm>
        </p:grpSpPr>
        <p:sp>
          <p:nvSpPr>
            <p:cNvPr id="15" name="Shape 501"/>
            <p:cNvSpPr/>
            <p:nvPr/>
          </p:nvSpPr>
          <p:spPr>
            <a:xfrm>
              <a:off x="2701775" y="3323350"/>
              <a:ext cx="225950" cy="95275"/>
            </a:xfrm>
            <a:custGeom>
              <a:avLst/>
              <a:gdLst/>
              <a:ahLst/>
              <a:cxnLst/>
              <a:rect l="0" t="0" r="0" b="0"/>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454F5B"/>
            </a:solidFill>
            <a:ln>
              <a:noFill/>
            </a:ln>
          </p:spPr>
          <p:txBody>
            <a:bodyPr lIns="91425" tIns="91425" rIns="91425" bIns="91425" anchor="ctr" anchorCtr="0">
              <a:noAutofit/>
            </a:bodyPr>
            <a:lstStyle/>
            <a:p>
              <a:pPr lvl="0">
                <a:spcBef>
                  <a:spcPts val="0"/>
                </a:spcBef>
                <a:buNone/>
              </a:pPr>
              <a:endParaRPr/>
            </a:p>
          </p:txBody>
        </p:sp>
        <p:sp>
          <p:nvSpPr>
            <p:cNvPr id="16" name="Shape 502"/>
            <p:cNvSpPr/>
            <p:nvPr/>
          </p:nvSpPr>
          <p:spPr>
            <a:xfrm>
              <a:off x="2583325" y="2972875"/>
              <a:ext cx="462850" cy="337075"/>
            </a:xfrm>
            <a:custGeom>
              <a:avLst/>
              <a:gdLst/>
              <a:ahLst/>
              <a:cxnLst/>
              <a:rect l="0" t="0" r="0" b="0"/>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454F5B"/>
            </a:solidFill>
            <a:ln>
              <a:noFill/>
            </a:ln>
          </p:spPr>
          <p:txBody>
            <a:bodyPr lIns="91425" tIns="91425" rIns="91425" bIns="91425" anchor="ctr" anchorCtr="0">
              <a:noAutofit/>
            </a:bodyPr>
            <a:lstStyle/>
            <a:p>
              <a:pPr lvl="0">
                <a:spcBef>
                  <a:spcPts val="0"/>
                </a:spcBef>
                <a:buNone/>
              </a:pPr>
              <a:endParaRPr/>
            </a:p>
          </p:txBody>
        </p:sp>
      </p:grpSp>
      <p:grpSp>
        <p:nvGrpSpPr>
          <p:cNvPr id="17" name="Shape 535"/>
          <p:cNvGrpSpPr/>
          <p:nvPr/>
        </p:nvGrpSpPr>
        <p:grpSpPr>
          <a:xfrm>
            <a:off x="527018" y="1956795"/>
            <a:ext cx="553492" cy="405819"/>
            <a:chOff x="3936375" y="3703750"/>
            <a:chExt cx="453050" cy="332175"/>
          </a:xfrm>
        </p:grpSpPr>
        <p:sp>
          <p:nvSpPr>
            <p:cNvPr id="18" name="Shape 536"/>
            <p:cNvSpPr/>
            <p:nvPr/>
          </p:nvSpPr>
          <p:spPr>
            <a:xfrm>
              <a:off x="3936375" y="3703750"/>
              <a:ext cx="453050" cy="332175"/>
            </a:xfrm>
            <a:custGeom>
              <a:avLst/>
              <a:gdLst/>
              <a:ahLst/>
              <a:cxnLst/>
              <a:rect l="0" t="0" r="0" b="0"/>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rgbClr val="454F5B"/>
            </a:solidFill>
            <a:ln>
              <a:noFill/>
            </a:ln>
          </p:spPr>
          <p:txBody>
            <a:bodyPr lIns="91425" tIns="91425" rIns="91425" bIns="91425" anchor="ctr" anchorCtr="0">
              <a:noAutofit/>
            </a:bodyPr>
            <a:lstStyle/>
            <a:p>
              <a:pPr lvl="0">
                <a:spcBef>
                  <a:spcPts val="0"/>
                </a:spcBef>
                <a:buNone/>
              </a:pPr>
              <a:endParaRPr/>
            </a:p>
          </p:txBody>
        </p:sp>
        <p:sp>
          <p:nvSpPr>
            <p:cNvPr id="19" name="Shape 537"/>
            <p:cNvSpPr/>
            <p:nvPr/>
          </p:nvSpPr>
          <p:spPr>
            <a:xfrm>
              <a:off x="3988875" y="3864325"/>
              <a:ext cx="77575" cy="133125"/>
            </a:xfrm>
            <a:custGeom>
              <a:avLst/>
              <a:gdLst/>
              <a:ahLst/>
              <a:cxnLst/>
              <a:rect l="0" t="0" r="0" b="0"/>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rgbClr val="454F5B"/>
            </a:solidFill>
            <a:ln>
              <a:noFill/>
            </a:ln>
          </p:spPr>
          <p:txBody>
            <a:bodyPr lIns="91425" tIns="91425" rIns="91425" bIns="91425" anchor="ctr" anchorCtr="0">
              <a:noAutofit/>
            </a:bodyPr>
            <a:lstStyle/>
            <a:p>
              <a:pPr lvl="0">
                <a:spcBef>
                  <a:spcPts val="0"/>
                </a:spcBef>
                <a:buNone/>
              </a:pPr>
              <a:endParaRPr/>
            </a:p>
          </p:txBody>
        </p:sp>
        <p:sp>
          <p:nvSpPr>
            <p:cNvPr id="20" name="Shape 538"/>
            <p:cNvSpPr/>
            <p:nvPr/>
          </p:nvSpPr>
          <p:spPr>
            <a:xfrm>
              <a:off x="4259350" y="3864325"/>
              <a:ext cx="77575" cy="133125"/>
            </a:xfrm>
            <a:custGeom>
              <a:avLst/>
              <a:gdLst/>
              <a:ahLst/>
              <a:cxnLst/>
              <a:rect l="0" t="0" r="0" b="0"/>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rgbClr val="454F5B"/>
            </a:solidFill>
            <a:ln>
              <a:noFill/>
            </a:ln>
          </p:spPr>
          <p:txBody>
            <a:bodyPr lIns="91425" tIns="91425" rIns="91425" bIns="91425" anchor="ctr" anchorCtr="0">
              <a:noAutofit/>
            </a:bodyPr>
            <a:lstStyle/>
            <a:p>
              <a:pPr lvl="0">
                <a:spcBef>
                  <a:spcPts val="0"/>
                </a:spcBef>
                <a:buNone/>
              </a:pPr>
              <a:endParaRPr/>
            </a:p>
          </p:txBody>
        </p:sp>
        <p:sp>
          <p:nvSpPr>
            <p:cNvPr id="21" name="Shape 539"/>
            <p:cNvSpPr/>
            <p:nvPr/>
          </p:nvSpPr>
          <p:spPr>
            <a:xfrm>
              <a:off x="4078625" y="3717800"/>
              <a:ext cx="77575" cy="279650"/>
            </a:xfrm>
            <a:custGeom>
              <a:avLst/>
              <a:gdLst/>
              <a:ahLst/>
              <a:cxnLst/>
              <a:rect l="0" t="0" r="0" b="0"/>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rgbClr val="454F5B"/>
            </a:solidFill>
            <a:ln>
              <a:noFill/>
            </a:ln>
          </p:spPr>
          <p:txBody>
            <a:bodyPr lIns="91425" tIns="91425" rIns="91425" bIns="91425" anchor="ctr" anchorCtr="0">
              <a:noAutofit/>
            </a:bodyPr>
            <a:lstStyle/>
            <a:p>
              <a:pPr lvl="0">
                <a:spcBef>
                  <a:spcPts val="0"/>
                </a:spcBef>
                <a:buNone/>
              </a:pPr>
              <a:endParaRPr/>
            </a:p>
          </p:txBody>
        </p:sp>
        <p:sp>
          <p:nvSpPr>
            <p:cNvPr id="22" name="Shape 540"/>
            <p:cNvSpPr/>
            <p:nvPr/>
          </p:nvSpPr>
          <p:spPr>
            <a:xfrm>
              <a:off x="4168375" y="3788625"/>
              <a:ext cx="78175" cy="208825"/>
            </a:xfrm>
            <a:custGeom>
              <a:avLst/>
              <a:gdLst/>
              <a:ahLst/>
              <a:cxnLst/>
              <a:rect l="0" t="0" r="0" b="0"/>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rgbClr val="454F5B"/>
            </a:solidFill>
            <a:ln>
              <a:noFill/>
            </a:ln>
          </p:spPr>
          <p:txBody>
            <a:bodyPr lIns="91425" tIns="91425" rIns="91425" bIns="91425" anchor="ctr" anchorCtr="0">
              <a:noAutofit/>
            </a:bodyPr>
            <a:lstStyle/>
            <a:p>
              <a:pPr lvl="0">
                <a:spcBef>
                  <a:spcPts val="0"/>
                </a:spcBef>
                <a:buNone/>
              </a:pPr>
              <a:endParaRPr/>
            </a:p>
          </p:txBody>
        </p:sp>
      </p:grpSp>
      <p:grpSp>
        <p:nvGrpSpPr>
          <p:cNvPr id="23" name="Shape 541"/>
          <p:cNvGrpSpPr/>
          <p:nvPr/>
        </p:nvGrpSpPr>
        <p:grpSpPr>
          <a:xfrm>
            <a:off x="1878069" y="1964175"/>
            <a:ext cx="510854" cy="374557"/>
            <a:chOff x="4610450" y="3703750"/>
            <a:chExt cx="453050" cy="332175"/>
          </a:xfrm>
        </p:grpSpPr>
        <p:sp>
          <p:nvSpPr>
            <p:cNvPr id="24" name="Shape 542"/>
            <p:cNvSpPr/>
            <p:nvPr/>
          </p:nvSpPr>
          <p:spPr>
            <a:xfrm>
              <a:off x="4610450" y="3703750"/>
              <a:ext cx="453050" cy="332175"/>
            </a:xfrm>
            <a:custGeom>
              <a:avLst/>
              <a:gdLst/>
              <a:ahLst/>
              <a:cxnLst/>
              <a:rect l="0" t="0" r="0" b="0"/>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454F5B"/>
            </a:solidFill>
            <a:ln>
              <a:noFill/>
            </a:ln>
          </p:spPr>
          <p:txBody>
            <a:bodyPr lIns="91425" tIns="91425" rIns="91425" bIns="91425" anchor="ctr" anchorCtr="0">
              <a:noAutofit/>
            </a:bodyPr>
            <a:lstStyle/>
            <a:p>
              <a:pPr lvl="0">
                <a:spcBef>
                  <a:spcPts val="0"/>
                </a:spcBef>
                <a:buNone/>
              </a:pPr>
              <a:endParaRPr/>
            </a:p>
          </p:txBody>
        </p:sp>
        <p:sp>
          <p:nvSpPr>
            <p:cNvPr id="25" name="Shape 543"/>
            <p:cNvSpPr/>
            <p:nvPr/>
          </p:nvSpPr>
          <p:spPr>
            <a:xfrm>
              <a:off x="4642200" y="3730000"/>
              <a:ext cx="389550" cy="249150"/>
            </a:xfrm>
            <a:custGeom>
              <a:avLst/>
              <a:gdLst/>
              <a:ahLst/>
              <a:cxnLst/>
              <a:rect l="0" t="0" r="0" b="0"/>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454F5B"/>
            </a:solidFill>
            <a:ln>
              <a:noFill/>
            </a:ln>
          </p:spPr>
          <p:txBody>
            <a:bodyPr lIns="91425" tIns="91425" rIns="91425" bIns="91425" anchor="ctr" anchorCtr="0">
              <a:noAutofit/>
            </a:bodyPr>
            <a:lstStyle/>
            <a:p>
              <a:pPr lvl="0">
                <a:spcBef>
                  <a:spcPts val="0"/>
                </a:spcBef>
                <a:buNone/>
              </a:pPr>
              <a:endParaRPr/>
            </a:p>
          </p:txBody>
        </p:sp>
      </p:grpSp>
      <p:sp>
        <p:nvSpPr>
          <p:cNvPr id="2" name="Rectangle 1"/>
          <p:cNvSpPr/>
          <p:nvPr/>
        </p:nvSpPr>
        <p:spPr>
          <a:xfrm>
            <a:off x="1250060" y="2113441"/>
            <a:ext cx="136844" cy="4796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416708" y="2112677"/>
            <a:ext cx="136844" cy="4796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578847" y="2111070"/>
            <a:ext cx="136844" cy="4796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rot="8362073">
            <a:off x="699927" y="1647726"/>
            <a:ext cx="136844" cy="4796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rot="8362073">
            <a:off x="567298" y="1753610"/>
            <a:ext cx="136844" cy="4796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rot="8362073">
            <a:off x="829328" y="1538053"/>
            <a:ext cx="136844" cy="4796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rot="13642785">
            <a:off x="2088106" y="1570452"/>
            <a:ext cx="136844" cy="4796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rot="13642785">
            <a:off x="2201415" y="1686738"/>
            <a:ext cx="136844" cy="4796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rot="13642785">
            <a:off x="1976110" y="1460338"/>
            <a:ext cx="136844" cy="4796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p:cNvPicPr>
            <a:picLocks noChangeAspect="1"/>
          </p:cNvPicPr>
          <p:nvPr/>
        </p:nvPicPr>
        <p:blipFill>
          <a:blip r:embed="rId3"/>
          <a:stretch>
            <a:fillRect/>
          </a:stretch>
        </p:blipFill>
        <p:spPr>
          <a:xfrm rot="16200000">
            <a:off x="4708201" y="2334702"/>
            <a:ext cx="2625412" cy="4702231"/>
          </a:xfrm>
          <a:prstGeom prst="rect">
            <a:avLst/>
          </a:prstGeom>
        </p:spPr>
      </p:pic>
      <p:pic>
        <p:nvPicPr>
          <p:cNvPr id="36" name="Picture 35"/>
          <p:cNvPicPr>
            <a:picLocks noChangeAspect="1"/>
          </p:cNvPicPr>
          <p:nvPr/>
        </p:nvPicPr>
        <p:blipFill>
          <a:blip r:embed="rId4"/>
          <a:stretch>
            <a:fillRect/>
          </a:stretch>
        </p:blipFill>
        <p:spPr>
          <a:xfrm>
            <a:off x="-31992" y="6191729"/>
            <a:ext cx="9175991" cy="666271"/>
          </a:xfrm>
          <a:prstGeom prst="rect">
            <a:avLst/>
          </a:prstGeom>
        </p:spPr>
      </p:pic>
    </p:spTree>
    <p:extLst>
      <p:ext uri="{BB962C8B-B14F-4D97-AF65-F5344CB8AC3E}">
        <p14:creationId xmlns:p14="http://schemas.microsoft.com/office/powerpoint/2010/main" val="625487978"/>
      </p:ext>
    </p:extLst>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ctrTitle" idx="4294967295"/>
          </p:nvPr>
        </p:nvSpPr>
        <p:spPr>
          <a:xfrm>
            <a:off x="275823" y="3941079"/>
            <a:ext cx="2621713" cy="1414692"/>
          </a:xfrm>
          <a:prstGeom prst="rect">
            <a:avLst/>
          </a:prstGeom>
        </p:spPr>
        <p:txBody>
          <a:bodyPr lIns="91425" tIns="91425" rIns="91425" bIns="91425" anchor="b" anchorCtr="0">
            <a:noAutofit/>
          </a:bodyPr>
          <a:lstStyle/>
          <a:p>
            <a:pPr lvl="0" algn="ctr" rtl="0">
              <a:spcBef>
                <a:spcPts val="0"/>
              </a:spcBef>
              <a:buNone/>
            </a:pPr>
            <a:r>
              <a:rPr lang="en-US" sz="3200" dirty="0" smtClean="0">
                <a:solidFill>
                  <a:srgbClr val="FFFFFF"/>
                </a:solidFill>
              </a:rPr>
              <a:t>Integrating the Power Prediction Algorithm</a:t>
            </a:r>
            <a:endParaRPr lang="en" sz="3200" dirty="0">
              <a:solidFill>
                <a:srgbClr val="FFFFFF"/>
              </a:solidFill>
            </a:endParaRPr>
          </a:p>
        </p:txBody>
      </p:sp>
      <p:sp>
        <p:nvSpPr>
          <p:cNvPr id="94" name="Shape 94"/>
          <p:cNvSpPr txBox="1">
            <a:spLocks noGrp="1"/>
          </p:cNvSpPr>
          <p:nvPr>
            <p:ph type="subTitle" idx="4294967295"/>
          </p:nvPr>
        </p:nvSpPr>
        <p:spPr>
          <a:xfrm>
            <a:off x="2897536" y="1788640"/>
            <a:ext cx="5933058" cy="4785099"/>
          </a:xfrm>
          <a:prstGeom prst="rect">
            <a:avLst/>
          </a:prstGeom>
        </p:spPr>
        <p:txBody>
          <a:bodyPr lIns="91425" tIns="91425" rIns="91425" bIns="91425" anchor="t" anchorCtr="0">
            <a:noAutofit/>
          </a:bodyPr>
          <a:lstStyle/>
          <a:p>
            <a:pPr lvl="0" algn="just">
              <a:spcBef>
                <a:spcPts val="0"/>
              </a:spcBef>
              <a:buNone/>
            </a:pPr>
            <a:r>
              <a:rPr lang="en-US" sz="1600" dirty="0"/>
              <a:t>The prediction algorithm that we will be </a:t>
            </a:r>
            <a:r>
              <a:rPr lang="en-US" sz="1600" dirty="0" smtClean="0"/>
              <a:t>adapting is based on a study being developed by Christine </a:t>
            </a:r>
            <a:r>
              <a:rPr lang="en-US" sz="1600" dirty="0" err="1" smtClean="0"/>
              <a:t>Creayla</a:t>
            </a:r>
            <a:r>
              <a:rPr lang="en-US" sz="1600" dirty="0" smtClean="0"/>
              <a:t> which utilizes the Random </a:t>
            </a:r>
            <a:r>
              <a:rPr lang="en-US" sz="1600" dirty="0"/>
              <a:t>Forest </a:t>
            </a:r>
            <a:r>
              <a:rPr lang="en-US" sz="1600" dirty="0" smtClean="0"/>
              <a:t>Algorithm. The algorithm makes use of the weather data measured in the study, including rainfall, temperature, wind speed, wind direction, humidity, and pressure, to train the system in the process of predicting solar power output. The algorithm also uses historical solar irradiance and weather metric data to improve the accuracy of its results.</a:t>
            </a:r>
            <a:endParaRPr lang="en-US" sz="1600" dirty="0"/>
          </a:p>
        </p:txBody>
      </p:sp>
      <p:grpSp>
        <p:nvGrpSpPr>
          <p:cNvPr id="95" name="Shape 95"/>
          <p:cNvGrpSpPr/>
          <p:nvPr/>
        </p:nvGrpSpPr>
        <p:grpSpPr>
          <a:xfrm>
            <a:off x="505122" y="1164438"/>
            <a:ext cx="2006084" cy="2006084"/>
            <a:chOff x="3782699" y="1538287"/>
            <a:chExt cx="1578600" cy="1578600"/>
          </a:xfrm>
        </p:grpSpPr>
        <p:sp>
          <p:nvSpPr>
            <p:cNvPr id="96" name="Shape 96"/>
            <p:cNvSpPr/>
            <p:nvPr/>
          </p:nvSpPr>
          <p:spPr>
            <a:xfrm>
              <a:off x="3782700" y="2757487"/>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sp>
          <p:nvSpPr>
            <p:cNvPr id="97" name="Shape 97"/>
            <p:cNvSpPr/>
            <p:nvPr/>
          </p:nvSpPr>
          <p:spPr>
            <a:xfrm rot="-5400000">
              <a:off x="5001900" y="2757487"/>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sp>
          <p:nvSpPr>
            <p:cNvPr id="98" name="Shape 98"/>
            <p:cNvSpPr/>
            <p:nvPr/>
          </p:nvSpPr>
          <p:spPr>
            <a:xfrm rot="5400000">
              <a:off x="3782699" y="1538287"/>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sp>
          <p:nvSpPr>
            <p:cNvPr id="99" name="Shape 99"/>
            <p:cNvSpPr/>
            <p:nvPr/>
          </p:nvSpPr>
          <p:spPr>
            <a:xfrm rot="10800000">
              <a:off x="5001899" y="1538287"/>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grpSp>
      <p:sp>
        <p:nvSpPr>
          <p:cNvPr id="100" name="Shape 100"/>
          <p:cNvSpPr/>
          <p:nvPr/>
        </p:nvSpPr>
        <p:spPr>
          <a:xfrm>
            <a:off x="1015760" y="1805852"/>
            <a:ext cx="919772" cy="723228"/>
          </a:xfrm>
          <a:custGeom>
            <a:avLst/>
            <a:gdLst/>
            <a:ahLst/>
            <a:cxnLst/>
            <a:rect l="0" t="0" r="0" b="0"/>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pic>
        <p:nvPicPr>
          <p:cNvPr id="10" name="Picture 9"/>
          <p:cNvPicPr>
            <a:picLocks noChangeAspect="1"/>
          </p:cNvPicPr>
          <p:nvPr/>
        </p:nvPicPr>
        <p:blipFill>
          <a:blip r:embed="rId3"/>
          <a:stretch>
            <a:fillRect/>
          </a:stretch>
        </p:blipFill>
        <p:spPr>
          <a:xfrm>
            <a:off x="-31992" y="6191729"/>
            <a:ext cx="9175991" cy="666271"/>
          </a:xfrm>
          <a:prstGeom prst="rect">
            <a:avLst/>
          </a:prstGeom>
        </p:spPr>
      </p:pic>
    </p:spTree>
    <p:extLst>
      <p:ext uri="{BB962C8B-B14F-4D97-AF65-F5344CB8AC3E}">
        <p14:creationId xmlns:p14="http://schemas.microsoft.com/office/powerpoint/2010/main" val="292619187"/>
      </p:ext>
    </p:extLst>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ctrTitle" idx="4294967295"/>
          </p:nvPr>
        </p:nvSpPr>
        <p:spPr>
          <a:xfrm>
            <a:off x="-31992" y="3166794"/>
            <a:ext cx="3667255" cy="1912911"/>
          </a:xfrm>
          <a:prstGeom prst="rect">
            <a:avLst/>
          </a:prstGeom>
        </p:spPr>
        <p:txBody>
          <a:bodyPr lIns="91425" tIns="91425" rIns="91425" bIns="91425" anchor="b" anchorCtr="0">
            <a:noAutofit/>
          </a:bodyPr>
          <a:lstStyle/>
          <a:p>
            <a:pPr lvl="0" algn="ctr" rtl="0">
              <a:spcBef>
                <a:spcPts val="0"/>
              </a:spcBef>
              <a:buNone/>
            </a:pPr>
            <a:r>
              <a:rPr lang="en-US" sz="4000" dirty="0" smtClean="0">
                <a:solidFill>
                  <a:srgbClr val="FFFFFF"/>
                </a:solidFill>
              </a:rPr>
              <a:t>The </a:t>
            </a:r>
            <a:r>
              <a:rPr lang="en-US" sz="4000" dirty="0" smtClean="0">
                <a:solidFill>
                  <a:srgbClr val="FFFFFF"/>
                </a:solidFill>
              </a:rPr>
              <a:t>Global </a:t>
            </a:r>
            <a:r>
              <a:rPr lang="en-US" sz="4000" dirty="0" err="1" smtClean="0">
                <a:solidFill>
                  <a:srgbClr val="FFFFFF"/>
                </a:solidFill>
              </a:rPr>
              <a:t>Conondrum</a:t>
            </a:r>
            <a:endParaRPr lang="en" sz="4000" dirty="0">
              <a:solidFill>
                <a:srgbClr val="FFFFFF"/>
              </a:solidFill>
            </a:endParaRPr>
          </a:p>
        </p:txBody>
      </p:sp>
      <p:sp>
        <p:nvSpPr>
          <p:cNvPr id="94" name="Shape 94"/>
          <p:cNvSpPr txBox="1">
            <a:spLocks noGrp="1"/>
          </p:cNvSpPr>
          <p:nvPr>
            <p:ph type="subTitle" idx="4294967295"/>
          </p:nvPr>
        </p:nvSpPr>
        <p:spPr>
          <a:xfrm>
            <a:off x="3482106" y="709206"/>
            <a:ext cx="5264652" cy="5217176"/>
          </a:xfrm>
          <a:prstGeom prst="rect">
            <a:avLst/>
          </a:prstGeom>
        </p:spPr>
        <p:txBody>
          <a:bodyPr lIns="91425" tIns="91425" rIns="91425" bIns="91425" anchor="t" anchorCtr="0">
            <a:noAutofit/>
          </a:bodyPr>
          <a:lstStyle/>
          <a:p>
            <a:pPr lvl="0" algn="just">
              <a:spcBef>
                <a:spcPts val="0"/>
              </a:spcBef>
              <a:buNone/>
            </a:pPr>
            <a:r>
              <a:rPr lang="en-US" dirty="0" smtClean="0"/>
              <a:t>Globally, investments on renewable energy has been rising as a response to depleting fossil fuel reserves, and as a response to climate change</a:t>
            </a:r>
          </a:p>
          <a:p>
            <a:pPr lvl="0" algn="just">
              <a:spcBef>
                <a:spcPts val="0"/>
              </a:spcBef>
              <a:buNone/>
            </a:pPr>
            <a:endParaRPr lang="en-US" dirty="0"/>
          </a:p>
          <a:p>
            <a:pPr lvl="0" algn="just">
              <a:spcBef>
                <a:spcPts val="0"/>
              </a:spcBef>
              <a:buNone/>
            </a:pPr>
            <a:r>
              <a:rPr lang="en-US" dirty="0" smtClean="0"/>
              <a:t>Spending has been focused on the optimization of currently available platforms, and increased ease of use and market adoption</a:t>
            </a:r>
            <a:endParaRPr lang="en" dirty="0"/>
          </a:p>
        </p:txBody>
      </p:sp>
      <p:pic>
        <p:nvPicPr>
          <p:cNvPr id="13" name="Picture 12"/>
          <p:cNvPicPr>
            <a:picLocks noChangeAspect="1"/>
          </p:cNvPicPr>
          <p:nvPr/>
        </p:nvPicPr>
        <p:blipFill>
          <a:blip r:embed="rId3"/>
          <a:stretch>
            <a:fillRect/>
          </a:stretch>
        </p:blipFill>
        <p:spPr>
          <a:xfrm>
            <a:off x="-31992" y="6179537"/>
            <a:ext cx="9175991" cy="666271"/>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759" y="877139"/>
            <a:ext cx="2549313" cy="2549313"/>
          </a:xfrm>
          <a:prstGeom prst="rect">
            <a:avLst/>
          </a:prstGeom>
        </p:spPr>
      </p:pic>
    </p:spTree>
    <p:extLst>
      <p:ext uri="{BB962C8B-B14F-4D97-AF65-F5344CB8AC3E}">
        <p14:creationId xmlns:p14="http://schemas.microsoft.com/office/powerpoint/2010/main" val="1360588437"/>
      </p:ext>
    </p:extLst>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rgbClr val="C8F464"/>
        </a:solidFill>
        <a:effectLst/>
      </p:bgPr>
    </p:bg>
    <p:spTree>
      <p:nvGrpSpPr>
        <p:cNvPr id="1" name="Shape 169"/>
        <p:cNvGrpSpPr/>
        <p:nvPr/>
      </p:nvGrpSpPr>
      <p:grpSpPr>
        <a:xfrm>
          <a:off x="0" y="0"/>
          <a:ext cx="0" cy="0"/>
          <a:chOff x="0" y="0"/>
          <a:chExt cx="0" cy="0"/>
        </a:xfrm>
      </p:grpSpPr>
      <p:sp>
        <p:nvSpPr>
          <p:cNvPr id="170" name="Shape 170"/>
          <p:cNvSpPr txBox="1">
            <a:spLocks noGrp="1"/>
          </p:cNvSpPr>
          <p:nvPr>
            <p:ph type="ctrTitle" idx="4294967295"/>
          </p:nvPr>
        </p:nvSpPr>
        <p:spPr>
          <a:xfrm>
            <a:off x="685800" y="2111126"/>
            <a:ext cx="7772400" cy="2623499"/>
          </a:xfrm>
          <a:prstGeom prst="rect">
            <a:avLst/>
          </a:prstGeom>
        </p:spPr>
        <p:txBody>
          <a:bodyPr lIns="91425" tIns="91425" rIns="91425" bIns="91425" anchor="ctr" anchorCtr="0">
            <a:noAutofit/>
          </a:bodyPr>
          <a:lstStyle/>
          <a:p>
            <a:pPr lvl="0" algn="ctr" rtl="0">
              <a:spcBef>
                <a:spcPts val="0"/>
              </a:spcBef>
              <a:buNone/>
            </a:pPr>
            <a:r>
              <a:rPr lang="en-US" sz="7200" dirty="0" smtClean="0">
                <a:solidFill>
                  <a:srgbClr val="FFFFFF"/>
                </a:solidFill>
              </a:rPr>
              <a:t>Review of Related </a:t>
            </a:r>
            <a:r>
              <a:rPr lang="en-US" sz="7200" dirty="0" err="1" smtClean="0">
                <a:solidFill>
                  <a:srgbClr val="FFFFFF"/>
                </a:solidFill>
              </a:rPr>
              <a:t>LIterature</a:t>
            </a:r>
            <a:endParaRPr lang="en" sz="7200" dirty="0">
              <a:solidFill>
                <a:srgbClr val="FFFFFF"/>
              </a:solidFill>
            </a:endParaRPr>
          </a:p>
        </p:txBody>
      </p:sp>
      <p:sp>
        <p:nvSpPr>
          <p:cNvPr id="171" name="Shape 171"/>
          <p:cNvSpPr txBox="1">
            <a:spLocks noGrp="1"/>
          </p:cNvSpPr>
          <p:nvPr>
            <p:ph type="subTitle" idx="4294967295"/>
          </p:nvPr>
        </p:nvSpPr>
        <p:spPr>
          <a:xfrm>
            <a:off x="2101950" y="5189150"/>
            <a:ext cx="4940100" cy="1046400"/>
          </a:xfrm>
          <a:prstGeom prst="rect">
            <a:avLst/>
          </a:prstGeom>
        </p:spPr>
        <p:txBody>
          <a:bodyPr lIns="91425" tIns="91425" rIns="91425" bIns="91425" anchor="t" anchorCtr="0">
            <a:noAutofit/>
          </a:bodyPr>
          <a:lstStyle/>
          <a:p>
            <a:pPr lvl="0" algn="ctr" rtl="0">
              <a:spcBef>
                <a:spcPts val="0"/>
              </a:spcBef>
              <a:buNone/>
            </a:pPr>
            <a:endParaRPr lang="en" dirty="0"/>
          </a:p>
        </p:txBody>
      </p:sp>
    </p:spTree>
    <p:extLst>
      <p:ext uri="{BB962C8B-B14F-4D97-AF65-F5344CB8AC3E}">
        <p14:creationId xmlns:p14="http://schemas.microsoft.com/office/powerpoint/2010/main" val="26917605"/>
      </p:ext>
    </p:extLst>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chemeClr val="accent4"/>
        </a:solidFill>
        <a:effectLst/>
      </p:bgPr>
    </p:bg>
    <p:spTree>
      <p:nvGrpSpPr>
        <p:cNvPr id="1" name="Shape 92"/>
        <p:cNvGrpSpPr/>
        <p:nvPr/>
      </p:nvGrpSpPr>
      <p:grpSpPr>
        <a:xfrm>
          <a:off x="0" y="0"/>
          <a:ext cx="0" cy="0"/>
          <a:chOff x="0" y="0"/>
          <a:chExt cx="0" cy="0"/>
        </a:xfrm>
      </p:grpSpPr>
      <p:sp>
        <p:nvSpPr>
          <p:cNvPr id="93" name="Shape 93"/>
          <p:cNvSpPr txBox="1">
            <a:spLocks noGrp="1"/>
          </p:cNvSpPr>
          <p:nvPr>
            <p:ph type="ctrTitle" idx="4294967295"/>
          </p:nvPr>
        </p:nvSpPr>
        <p:spPr>
          <a:xfrm>
            <a:off x="653215" y="3242756"/>
            <a:ext cx="7921719" cy="1735727"/>
          </a:xfrm>
          <a:prstGeom prst="rect">
            <a:avLst/>
          </a:prstGeom>
        </p:spPr>
        <p:txBody>
          <a:bodyPr lIns="91425" tIns="91425" rIns="91425" bIns="91425" anchor="b" anchorCtr="0">
            <a:noAutofit/>
          </a:bodyPr>
          <a:lstStyle/>
          <a:p>
            <a:pPr lvl="0" algn="ctr"/>
            <a:r>
              <a:rPr lang="en-US" sz="2000" dirty="0">
                <a:solidFill>
                  <a:srgbClr val="FFFFFF"/>
                </a:solidFill>
              </a:rPr>
              <a:t>ON THE INVESTIGATION OF PV OUTPUT POWER REDUCTION DUE TO DUST ACCUMULATION AND WEATHER </a:t>
            </a:r>
            <a:r>
              <a:rPr lang="en-US" sz="2000" dirty="0" smtClean="0">
                <a:solidFill>
                  <a:srgbClr val="FFFFFF"/>
                </a:solidFill>
              </a:rPr>
              <a:t>CONDITIONS</a:t>
            </a:r>
            <a:br>
              <a:rPr lang="en-US" sz="2000" dirty="0" smtClean="0">
                <a:solidFill>
                  <a:srgbClr val="FFFFFF"/>
                </a:solidFill>
              </a:rPr>
            </a:br>
            <a:r>
              <a:rPr lang="en-US" sz="2000" dirty="0">
                <a:solidFill>
                  <a:srgbClr val="FFFFFF"/>
                </a:solidFill>
              </a:rPr>
              <a:t/>
            </a:r>
            <a:br>
              <a:rPr lang="en-US" sz="2000" dirty="0">
                <a:solidFill>
                  <a:srgbClr val="FFFFFF"/>
                </a:solidFill>
              </a:rPr>
            </a:br>
            <a:r>
              <a:rPr lang="en-US" sz="2000" dirty="0" smtClean="0">
                <a:solidFill>
                  <a:srgbClr val="FFFFFF"/>
                </a:solidFill>
              </a:rPr>
              <a:t>This </a:t>
            </a:r>
            <a:r>
              <a:rPr lang="en-US" sz="2000" dirty="0">
                <a:solidFill>
                  <a:srgbClr val="FFFFFF"/>
                </a:solidFill>
              </a:rPr>
              <a:t>study focused on determining the effects of dust and weather conditions on the power generated by their Photovoltaic panels. They utilized a solar irradiance model, PV temperature model, and ARM Cortex-M4 microcontroller for their tests</a:t>
            </a:r>
            <a:r>
              <a:rPr lang="en-US" sz="2000" dirty="0" smtClean="0">
                <a:solidFill>
                  <a:srgbClr val="FFFFFF"/>
                </a:solidFill>
              </a:rPr>
              <a:t>.</a:t>
            </a:r>
            <a:br>
              <a:rPr lang="en-US" sz="2000" dirty="0" smtClean="0">
                <a:solidFill>
                  <a:srgbClr val="FFFFFF"/>
                </a:solidFill>
              </a:rPr>
            </a:br>
            <a:r>
              <a:rPr lang="en-US" sz="2000" dirty="0">
                <a:solidFill>
                  <a:srgbClr val="FFFFFF"/>
                </a:solidFill>
              </a:rPr>
              <a:t/>
            </a:r>
            <a:br>
              <a:rPr lang="en-US" sz="2000" dirty="0">
                <a:solidFill>
                  <a:srgbClr val="FFFFFF"/>
                </a:solidFill>
              </a:rPr>
            </a:br>
            <a:r>
              <a:rPr lang="en-US" sz="2000" dirty="0">
                <a:solidFill>
                  <a:srgbClr val="FFFFFF"/>
                </a:solidFill>
              </a:rPr>
              <a:t>Their results showed power output reductions in the following conditions:10.8% in the relative humidity of 52.24%40% during rainy conditions with humidity of 76.32%45% during cloudy conditions with 60.45%</a:t>
            </a:r>
            <a:endParaRPr lang="en" sz="1600" dirty="0">
              <a:solidFill>
                <a:srgbClr val="FFFFFF"/>
              </a:solidFill>
            </a:endParaRPr>
          </a:p>
        </p:txBody>
      </p:sp>
      <p:sp>
        <p:nvSpPr>
          <p:cNvPr id="3" name="Rectangle 2"/>
          <p:cNvSpPr/>
          <p:nvPr/>
        </p:nvSpPr>
        <p:spPr>
          <a:xfrm>
            <a:off x="225552" y="5930119"/>
            <a:ext cx="9259824" cy="261610"/>
          </a:xfrm>
          <a:prstGeom prst="rect">
            <a:avLst/>
          </a:prstGeom>
        </p:spPr>
        <p:txBody>
          <a:bodyPr wrap="square">
            <a:spAutoFit/>
          </a:bodyPr>
          <a:lstStyle/>
          <a:p>
            <a:pPr lvl="0" algn="just">
              <a:spcAft>
                <a:spcPts val="250"/>
              </a:spcAft>
              <a:buSzPts val="800"/>
            </a:pPr>
            <a:r>
              <a:rPr lang="en-US" sz="1100" dirty="0">
                <a:latin typeface="Montserrat" charset="0"/>
                <a:ea typeface="Montserrat" charset="0"/>
                <a:cs typeface="Montserrat" charset="0"/>
              </a:rPr>
              <a:t>Y. </a:t>
            </a:r>
            <a:r>
              <a:rPr lang="en-US" sz="1100" dirty="0" err="1">
                <a:latin typeface="Montserrat" charset="0"/>
                <a:ea typeface="Montserrat" charset="0"/>
                <a:cs typeface="Montserrat" charset="0"/>
              </a:rPr>
              <a:t>Zhongping</a:t>
            </a:r>
            <a:r>
              <a:rPr lang="en-US" sz="1100" dirty="0">
                <a:latin typeface="Montserrat" charset="0"/>
                <a:ea typeface="Montserrat" charset="0"/>
                <a:cs typeface="Montserrat" charset="0"/>
              </a:rPr>
              <a:t>, L. </a:t>
            </a:r>
            <a:r>
              <a:rPr lang="en-US" sz="1100" dirty="0" err="1">
                <a:latin typeface="Montserrat" charset="0"/>
                <a:ea typeface="Montserrat" charset="0"/>
                <a:cs typeface="Montserrat" charset="0"/>
              </a:rPr>
              <a:t>Weimin</a:t>
            </a:r>
            <a:r>
              <a:rPr lang="en-US" sz="1100" dirty="0">
                <a:latin typeface="Montserrat" charset="0"/>
                <a:ea typeface="Montserrat" charset="0"/>
                <a:cs typeface="Montserrat" charset="0"/>
              </a:rPr>
              <a:t>, G. Feng, W. Tao, Z. </a:t>
            </a:r>
            <a:r>
              <a:rPr lang="en-US" sz="1100" dirty="0" err="1">
                <a:latin typeface="Montserrat" charset="0"/>
                <a:ea typeface="Montserrat" charset="0"/>
                <a:cs typeface="Montserrat" charset="0"/>
              </a:rPr>
              <a:t>Gaili</a:t>
            </a:r>
            <a:r>
              <a:rPr lang="en-US" sz="1100" dirty="0">
                <a:latin typeface="Montserrat" charset="0"/>
                <a:ea typeface="Montserrat" charset="0"/>
                <a:cs typeface="Montserrat" charset="0"/>
              </a:rPr>
              <a:t>, W. Bin, “Integrated Wind and Solar Power Forecasting in China”,</a:t>
            </a:r>
            <a:r>
              <a:rPr lang="en-US" sz="1100" i="1" dirty="0">
                <a:latin typeface="Montserrat" charset="0"/>
                <a:ea typeface="Montserrat" charset="0"/>
                <a:cs typeface="Montserrat" charset="0"/>
              </a:rPr>
              <a:t> IEEE</a:t>
            </a:r>
            <a:r>
              <a:rPr lang="en-US" sz="1100" dirty="0">
                <a:latin typeface="Montserrat" charset="0"/>
                <a:ea typeface="Montserrat" charset="0"/>
                <a:cs typeface="Montserrat" charset="0"/>
              </a:rPr>
              <a:t>, 2013</a:t>
            </a:r>
          </a:p>
        </p:txBody>
      </p:sp>
      <p:pic>
        <p:nvPicPr>
          <p:cNvPr id="4" name="Picture 3"/>
          <p:cNvPicPr>
            <a:picLocks noChangeAspect="1"/>
          </p:cNvPicPr>
          <p:nvPr/>
        </p:nvPicPr>
        <p:blipFill>
          <a:blip r:embed="rId3"/>
          <a:stretch>
            <a:fillRect/>
          </a:stretch>
        </p:blipFill>
        <p:spPr>
          <a:xfrm>
            <a:off x="0" y="6191729"/>
            <a:ext cx="9175991" cy="666271"/>
          </a:xfrm>
          <a:prstGeom prst="rect">
            <a:avLst/>
          </a:prstGeom>
        </p:spPr>
      </p:pic>
    </p:spTree>
    <p:extLst>
      <p:ext uri="{BB962C8B-B14F-4D97-AF65-F5344CB8AC3E}">
        <p14:creationId xmlns:p14="http://schemas.microsoft.com/office/powerpoint/2010/main" val="885683340"/>
      </p:ext>
    </p:extLst>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accent4"/>
        </a:solidFill>
        <a:effectLst/>
      </p:bgPr>
    </p:bg>
    <p:spTree>
      <p:nvGrpSpPr>
        <p:cNvPr id="1" name="Shape 92"/>
        <p:cNvGrpSpPr/>
        <p:nvPr/>
      </p:nvGrpSpPr>
      <p:grpSpPr>
        <a:xfrm>
          <a:off x="0" y="0"/>
          <a:ext cx="0" cy="0"/>
          <a:chOff x="0" y="0"/>
          <a:chExt cx="0" cy="0"/>
        </a:xfrm>
      </p:grpSpPr>
      <p:sp>
        <p:nvSpPr>
          <p:cNvPr id="93" name="Shape 93"/>
          <p:cNvSpPr txBox="1">
            <a:spLocks noGrp="1"/>
          </p:cNvSpPr>
          <p:nvPr>
            <p:ph type="ctrTitle" idx="4294967295"/>
          </p:nvPr>
        </p:nvSpPr>
        <p:spPr>
          <a:xfrm>
            <a:off x="775135" y="3195724"/>
            <a:ext cx="7921719" cy="1735727"/>
          </a:xfrm>
          <a:prstGeom prst="rect">
            <a:avLst/>
          </a:prstGeom>
        </p:spPr>
        <p:txBody>
          <a:bodyPr lIns="91425" tIns="91425" rIns="91425" bIns="91425" anchor="b" anchorCtr="0">
            <a:noAutofit/>
          </a:bodyPr>
          <a:lstStyle/>
          <a:p>
            <a:pPr lvl="0" algn="ctr"/>
            <a:r>
              <a:rPr lang="en" sz="2000" dirty="0">
                <a:solidFill>
                  <a:srgbClr val="FFFFFF"/>
                </a:solidFill>
              </a:rPr>
              <a:t>MINIMALISM IN DESIGNING USER INTERFACE OF COMMERCIAL WEBSITES BASED ON GESTALT VISUAL PERCEPTION </a:t>
            </a:r>
            <a:r>
              <a:rPr lang="en" sz="2000" dirty="0" smtClean="0">
                <a:solidFill>
                  <a:srgbClr val="FFFFFF"/>
                </a:solidFill>
              </a:rPr>
              <a:t>LAWS</a:t>
            </a:r>
            <a:r>
              <a:rPr lang="en-US" sz="2000" dirty="0" smtClean="0">
                <a:solidFill>
                  <a:srgbClr val="FFFFFF"/>
                </a:solidFill>
              </a:rPr>
              <a:t/>
            </a:r>
            <a:br>
              <a:rPr lang="en-US" sz="2000" dirty="0" smtClean="0">
                <a:solidFill>
                  <a:srgbClr val="FFFFFF"/>
                </a:solidFill>
              </a:rPr>
            </a:br>
            <a:r>
              <a:rPr lang="en-US" sz="2000" dirty="0">
                <a:solidFill>
                  <a:srgbClr val="FFFFFF"/>
                </a:solidFill>
              </a:rPr>
              <a:t/>
            </a:r>
            <a:br>
              <a:rPr lang="en-US" sz="2000" dirty="0">
                <a:solidFill>
                  <a:srgbClr val="FFFFFF"/>
                </a:solidFill>
              </a:rPr>
            </a:br>
            <a:r>
              <a:rPr lang="en" sz="2000" dirty="0" smtClean="0">
                <a:solidFill>
                  <a:srgbClr val="FFFFFF"/>
                </a:solidFill>
              </a:rPr>
              <a:t>The </a:t>
            </a:r>
            <a:r>
              <a:rPr lang="en" sz="2000" dirty="0">
                <a:solidFill>
                  <a:srgbClr val="FFFFFF"/>
                </a:solidFill>
              </a:rPr>
              <a:t>proponents of the study conducted a research-based investigation on the three top active websites in technology: Apple, Microsoft, and IBM. They used Gestalt rules and established a significant connection to the minimalist properties in a website. These laws and principles were then applied to the websites of the three companies, showing how minimalism greatly helped their website connect to their audience.</a:t>
            </a:r>
            <a:endParaRPr lang="en" sz="1600" b="0" dirty="0">
              <a:solidFill>
                <a:srgbClr val="FFFFFF"/>
              </a:solidFill>
            </a:endParaRPr>
          </a:p>
        </p:txBody>
      </p:sp>
      <p:sp>
        <p:nvSpPr>
          <p:cNvPr id="2" name="Rectangle 1"/>
          <p:cNvSpPr/>
          <p:nvPr/>
        </p:nvSpPr>
        <p:spPr>
          <a:xfrm>
            <a:off x="938784" y="5930119"/>
            <a:ext cx="9369552" cy="261610"/>
          </a:xfrm>
          <a:prstGeom prst="rect">
            <a:avLst/>
          </a:prstGeom>
        </p:spPr>
        <p:txBody>
          <a:bodyPr wrap="square">
            <a:spAutoFit/>
          </a:bodyPr>
          <a:lstStyle/>
          <a:p>
            <a:pPr lvl="0"/>
            <a:r>
              <a:rPr lang="en-US" sz="1100" dirty="0" smtClean="0">
                <a:latin typeface="Montserrat" charset="0"/>
                <a:ea typeface="Montserrat" charset="0"/>
                <a:cs typeface="Montserrat" charset="0"/>
              </a:rPr>
              <a:t>C</a:t>
            </a:r>
            <a:r>
              <a:rPr lang="en-US" sz="1100" dirty="0">
                <a:latin typeface="Montserrat" charset="0"/>
                <a:ea typeface="Montserrat" charset="0"/>
                <a:cs typeface="Montserrat" charset="0"/>
              </a:rPr>
              <a:t>. Wan, J. Zhao, Y. Song, Z. Xu, J. Lin, Z. Hu, “Photovoltaic and Solar Power Forecasting for Smart Grid”, IEEE, 2015.</a:t>
            </a:r>
          </a:p>
        </p:txBody>
      </p:sp>
      <p:pic>
        <p:nvPicPr>
          <p:cNvPr id="4" name="Picture 3"/>
          <p:cNvPicPr>
            <a:picLocks noChangeAspect="1"/>
          </p:cNvPicPr>
          <p:nvPr/>
        </p:nvPicPr>
        <p:blipFill>
          <a:blip r:embed="rId3"/>
          <a:stretch>
            <a:fillRect/>
          </a:stretch>
        </p:blipFill>
        <p:spPr>
          <a:xfrm>
            <a:off x="-31992" y="6191729"/>
            <a:ext cx="9175991" cy="666271"/>
          </a:xfrm>
          <a:prstGeom prst="rect">
            <a:avLst/>
          </a:prstGeom>
        </p:spPr>
      </p:pic>
    </p:spTree>
    <p:extLst>
      <p:ext uri="{BB962C8B-B14F-4D97-AF65-F5344CB8AC3E}">
        <p14:creationId xmlns:p14="http://schemas.microsoft.com/office/powerpoint/2010/main" val="811924544"/>
      </p:ext>
    </p:extLst>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92"/>
        <p:cNvGrpSpPr/>
        <p:nvPr/>
      </p:nvGrpSpPr>
      <p:grpSpPr>
        <a:xfrm>
          <a:off x="0" y="0"/>
          <a:ext cx="0" cy="0"/>
          <a:chOff x="0" y="0"/>
          <a:chExt cx="0" cy="0"/>
        </a:xfrm>
      </p:grpSpPr>
      <p:sp>
        <p:nvSpPr>
          <p:cNvPr id="93" name="Shape 93"/>
          <p:cNvSpPr txBox="1">
            <a:spLocks noGrp="1"/>
          </p:cNvSpPr>
          <p:nvPr>
            <p:ph type="ctrTitle" idx="4294967295"/>
          </p:nvPr>
        </p:nvSpPr>
        <p:spPr>
          <a:xfrm>
            <a:off x="972892" y="3680457"/>
            <a:ext cx="7198199" cy="1546500"/>
          </a:xfrm>
          <a:prstGeom prst="rect">
            <a:avLst/>
          </a:prstGeom>
        </p:spPr>
        <p:txBody>
          <a:bodyPr lIns="91425" tIns="91425" rIns="91425" bIns="91425" anchor="b" anchorCtr="0">
            <a:noAutofit/>
          </a:bodyPr>
          <a:lstStyle/>
          <a:p>
            <a:pPr lvl="0" algn="ctr" rtl="0">
              <a:spcBef>
                <a:spcPts val="0"/>
              </a:spcBef>
              <a:buNone/>
            </a:pPr>
            <a:r>
              <a:rPr lang="en-US" sz="7200" i="1" dirty="0" smtClean="0">
                <a:solidFill>
                  <a:srgbClr val="FFFFFF"/>
                </a:solidFill>
              </a:rPr>
              <a:t>W E A T H E R</a:t>
            </a:r>
            <a:endParaRPr lang="en" sz="7200" i="1" dirty="0">
              <a:solidFill>
                <a:srgbClr val="FFFFFF"/>
              </a:solidFill>
            </a:endParaRPr>
          </a:p>
        </p:txBody>
      </p:sp>
      <p:grpSp>
        <p:nvGrpSpPr>
          <p:cNvPr id="95" name="Shape 95"/>
          <p:cNvGrpSpPr/>
          <p:nvPr/>
        </p:nvGrpSpPr>
        <p:grpSpPr>
          <a:xfrm>
            <a:off x="578156" y="1095640"/>
            <a:ext cx="2493379" cy="2493379"/>
            <a:chOff x="3782699" y="1538287"/>
            <a:chExt cx="1578600" cy="1578600"/>
          </a:xfrm>
        </p:grpSpPr>
        <p:sp>
          <p:nvSpPr>
            <p:cNvPr id="96" name="Shape 96"/>
            <p:cNvSpPr/>
            <p:nvPr/>
          </p:nvSpPr>
          <p:spPr>
            <a:xfrm>
              <a:off x="3782700" y="2757487"/>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sp>
          <p:nvSpPr>
            <p:cNvPr id="97" name="Shape 97"/>
            <p:cNvSpPr/>
            <p:nvPr/>
          </p:nvSpPr>
          <p:spPr>
            <a:xfrm rot="-5400000">
              <a:off x="5001900" y="2757487"/>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sp>
          <p:nvSpPr>
            <p:cNvPr id="98" name="Shape 98"/>
            <p:cNvSpPr/>
            <p:nvPr/>
          </p:nvSpPr>
          <p:spPr>
            <a:xfrm rot="5400000">
              <a:off x="3782699" y="1538287"/>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sp>
          <p:nvSpPr>
            <p:cNvPr id="99" name="Shape 99"/>
            <p:cNvSpPr/>
            <p:nvPr/>
          </p:nvSpPr>
          <p:spPr>
            <a:xfrm rot="10800000">
              <a:off x="5001899" y="1538287"/>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grpSp>
      <p:grpSp>
        <p:nvGrpSpPr>
          <p:cNvPr id="10" name="Shape 95"/>
          <p:cNvGrpSpPr/>
          <p:nvPr/>
        </p:nvGrpSpPr>
        <p:grpSpPr>
          <a:xfrm>
            <a:off x="3378305" y="1095640"/>
            <a:ext cx="2584819" cy="2584819"/>
            <a:chOff x="3782699" y="1538287"/>
            <a:chExt cx="1578600" cy="1578600"/>
          </a:xfrm>
        </p:grpSpPr>
        <p:sp>
          <p:nvSpPr>
            <p:cNvPr id="11" name="Shape 96"/>
            <p:cNvSpPr/>
            <p:nvPr/>
          </p:nvSpPr>
          <p:spPr>
            <a:xfrm>
              <a:off x="3782700" y="2757487"/>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sp>
          <p:nvSpPr>
            <p:cNvPr id="12" name="Shape 97"/>
            <p:cNvSpPr/>
            <p:nvPr/>
          </p:nvSpPr>
          <p:spPr>
            <a:xfrm rot="-5400000">
              <a:off x="5001900" y="2757487"/>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sp>
          <p:nvSpPr>
            <p:cNvPr id="13" name="Shape 98"/>
            <p:cNvSpPr/>
            <p:nvPr/>
          </p:nvSpPr>
          <p:spPr>
            <a:xfrm rot="5400000">
              <a:off x="3782699" y="1538287"/>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sp>
          <p:nvSpPr>
            <p:cNvPr id="14" name="Shape 99"/>
            <p:cNvSpPr/>
            <p:nvPr/>
          </p:nvSpPr>
          <p:spPr>
            <a:xfrm rot="10800000">
              <a:off x="5001899" y="1538287"/>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grpSp>
      <p:grpSp>
        <p:nvGrpSpPr>
          <p:cNvPr id="15" name="Shape 95"/>
          <p:cNvGrpSpPr/>
          <p:nvPr/>
        </p:nvGrpSpPr>
        <p:grpSpPr>
          <a:xfrm>
            <a:off x="6189525" y="1095639"/>
            <a:ext cx="2584818" cy="2584818"/>
            <a:chOff x="3782699" y="1538287"/>
            <a:chExt cx="1578600" cy="1578600"/>
          </a:xfrm>
        </p:grpSpPr>
        <p:sp>
          <p:nvSpPr>
            <p:cNvPr id="16" name="Shape 96"/>
            <p:cNvSpPr/>
            <p:nvPr/>
          </p:nvSpPr>
          <p:spPr>
            <a:xfrm>
              <a:off x="3782700" y="2757487"/>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sp>
          <p:nvSpPr>
            <p:cNvPr id="17" name="Shape 97"/>
            <p:cNvSpPr/>
            <p:nvPr/>
          </p:nvSpPr>
          <p:spPr>
            <a:xfrm rot="-5400000">
              <a:off x="5001900" y="2757487"/>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sp>
          <p:nvSpPr>
            <p:cNvPr id="18" name="Shape 98"/>
            <p:cNvSpPr/>
            <p:nvPr/>
          </p:nvSpPr>
          <p:spPr>
            <a:xfrm rot="5400000">
              <a:off x="3782699" y="1538287"/>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sp>
          <p:nvSpPr>
            <p:cNvPr id="19" name="Shape 99"/>
            <p:cNvSpPr/>
            <p:nvPr/>
          </p:nvSpPr>
          <p:spPr>
            <a:xfrm rot="10800000">
              <a:off x="5001899" y="1538287"/>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grpSp>
      <p:pic>
        <p:nvPicPr>
          <p:cNvPr id="3" name="Picture 2"/>
          <p:cNvPicPr>
            <a:picLocks noChangeAspect="1"/>
          </p:cNvPicPr>
          <p:nvPr/>
        </p:nvPicPr>
        <p:blipFill>
          <a:blip r:embed="rId3"/>
          <a:stretch>
            <a:fillRect/>
          </a:stretch>
        </p:blipFill>
        <p:spPr>
          <a:xfrm>
            <a:off x="3855830" y="1736837"/>
            <a:ext cx="1710690" cy="1355135"/>
          </a:xfrm>
          <a:prstGeom prst="rect">
            <a:avLst/>
          </a:prstGeom>
        </p:spPr>
      </p:pic>
      <p:pic>
        <p:nvPicPr>
          <p:cNvPr id="4" name="Picture 3"/>
          <p:cNvPicPr>
            <a:picLocks noChangeAspect="1"/>
          </p:cNvPicPr>
          <p:nvPr/>
        </p:nvPicPr>
        <p:blipFill>
          <a:blip r:embed="rId4"/>
          <a:stretch>
            <a:fillRect/>
          </a:stretch>
        </p:blipFill>
        <p:spPr>
          <a:xfrm>
            <a:off x="1137785" y="1684125"/>
            <a:ext cx="1414964" cy="1391283"/>
          </a:xfrm>
          <a:prstGeom prst="rect">
            <a:avLst/>
          </a:prstGeom>
        </p:spPr>
      </p:pic>
      <p:pic>
        <p:nvPicPr>
          <p:cNvPr id="5" name="Picture 4"/>
          <p:cNvPicPr>
            <a:picLocks noChangeAspect="1"/>
          </p:cNvPicPr>
          <p:nvPr/>
        </p:nvPicPr>
        <p:blipFill>
          <a:blip r:embed="rId5"/>
          <a:stretch>
            <a:fillRect/>
          </a:stretch>
        </p:blipFill>
        <p:spPr>
          <a:xfrm>
            <a:off x="6647396" y="1478329"/>
            <a:ext cx="1654309" cy="1654309"/>
          </a:xfrm>
          <a:prstGeom prst="rect">
            <a:avLst/>
          </a:prstGeom>
        </p:spPr>
      </p:pic>
    </p:spTree>
    <p:extLst>
      <p:ext uri="{BB962C8B-B14F-4D97-AF65-F5344CB8AC3E}">
        <p14:creationId xmlns:p14="http://schemas.microsoft.com/office/powerpoint/2010/main" val="27559902"/>
      </p:ext>
    </p:extLst>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92"/>
        <p:cNvGrpSpPr/>
        <p:nvPr/>
      </p:nvGrpSpPr>
      <p:grpSpPr>
        <a:xfrm>
          <a:off x="0" y="0"/>
          <a:ext cx="0" cy="0"/>
          <a:chOff x="0" y="0"/>
          <a:chExt cx="0" cy="0"/>
        </a:xfrm>
      </p:grpSpPr>
      <p:sp>
        <p:nvSpPr>
          <p:cNvPr id="93" name="Shape 93"/>
          <p:cNvSpPr txBox="1">
            <a:spLocks noGrp="1"/>
          </p:cNvSpPr>
          <p:nvPr>
            <p:ph type="ctrTitle" idx="4294967295"/>
          </p:nvPr>
        </p:nvSpPr>
        <p:spPr>
          <a:xfrm>
            <a:off x="394577" y="2960128"/>
            <a:ext cx="2162137" cy="1414692"/>
          </a:xfrm>
          <a:prstGeom prst="rect">
            <a:avLst/>
          </a:prstGeom>
        </p:spPr>
        <p:txBody>
          <a:bodyPr lIns="91425" tIns="91425" rIns="91425" bIns="91425" anchor="b" anchorCtr="0">
            <a:noAutofit/>
          </a:bodyPr>
          <a:lstStyle/>
          <a:p>
            <a:pPr lvl="0" algn="ctr" rtl="0">
              <a:spcBef>
                <a:spcPts val="0"/>
              </a:spcBef>
              <a:buNone/>
            </a:pPr>
            <a:r>
              <a:rPr lang="en-US" sz="3200" dirty="0" smtClean="0">
                <a:solidFill>
                  <a:srgbClr val="FFFFFF"/>
                </a:solidFill>
              </a:rPr>
              <a:t>Weather Station</a:t>
            </a:r>
            <a:endParaRPr lang="en" sz="3200" dirty="0">
              <a:solidFill>
                <a:srgbClr val="FFFFFF"/>
              </a:solidFill>
            </a:endParaRPr>
          </a:p>
        </p:txBody>
      </p:sp>
      <p:sp>
        <p:nvSpPr>
          <p:cNvPr id="94" name="Shape 94"/>
          <p:cNvSpPr txBox="1">
            <a:spLocks noGrp="1"/>
          </p:cNvSpPr>
          <p:nvPr>
            <p:ph type="subTitle" idx="4294967295"/>
          </p:nvPr>
        </p:nvSpPr>
        <p:spPr>
          <a:xfrm>
            <a:off x="3016290" y="570672"/>
            <a:ext cx="5933058" cy="4785099"/>
          </a:xfrm>
          <a:prstGeom prst="rect">
            <a:avLst/>
          </a:prstGeom>
        </p:spPr>
        <p:txBody>
          <a:bodyPr lIns="91425" tIns="91425" rIns="91425" bIns="91425" anchor="t" anchorCtr="0">
            <a:noAutofit/>
          </a:bodyPr>
          <a:lstStyle/>
          <a:p>
            <a:pPr lvl="0" algn="just" rtl="0">
              <a:spcBef>
                <a:spcPts val="0"/>
              </a:spcBef>
              <a:buNone/>
            </a:pPr>
            <a:endParaRPr lang="en-US" sz="2000" dirty="0" smtClean="0"/>
          </a:p>
          <a:p>
            <a:pPr lvl="0" algn="just">
              <a:spcBef>
                <a:spcPts val="0"/>
              </a:spcBef>
              <a:buNone/>
            </a:pPr>
            <a:r>
              <a:rPr lang="en-US" sz="2000" dirty="0" smtClean="0"/>
              <a:t>The </a:t>
            </a:r>
            <a:r>
              <a:rPr lang="en-US" sz="2000" dirty="0"/>
              <a:t>SEN – 09842 weather station is capable of measuring rainfall, wind speed, and wind direction, while the weather shield measures humidity, barometric pressure, and temperature. </a:t>
            </a:r>
            <a:endParaRPr lang="en-US" sz="2000" dirty="0" smtClean="0"/>
          </a:p>
          <a:p>
            <a:pPr lvl="0" algn="just">
              <a:spcBef>
                <a:spcPts val="0"/>
              </a:spcBef>
              <a:buNone/>
            </a:pPr>
            <a:endParaRPr lang="en-US" sz="2000" dirty="0"/>
          </a:p>
          <a:p>
            <a:pPr lvl="0" algn="just">
              <a:spcBef>
                <a:spcPts val="0"/>
              </a:spcBef>
              <a:buNone/>
            </a:pPr>
            <a:r>
              <a:rPr lang="en-US" sz="2000" dirty="0" smtClean="0"/>
              <a:t>It </a:t>
            </a:r>
            <a:r>
              <a:rPr lang="en-US" sz="2000" dirty="0"/>
              <a:t>has been shown that high temperature values, has some correlation</a:t>
            </a:r>
            <a:r>
              <a:rPr lang="en-US" sz="2000" dirty="0" smtClean="0"/>
              <a:t>, </a:t>
            </a:r>
            <a:r>
              <a:rPr lang="en-US" sz="2000" dirty="0"/>
              <a:t>while relative humidity, precipitation potential</a:t>
            </a:r>
            <a:r>
              <a:rPr lang="en-US" sz="2000" dirty="0" smtClean="0"/>
              <a:t>, </a:t>
            </a:r>
            <a:r>
              <a:rPr lang="en-US" sz="2000" dirty="0"/>
              <a:t>shows high correlation in terms of solar irradiance, making the measurement of </a:t>
            </a:r>
            <a:r>
              <a:rPr lang="en-US" sz="2000" dirty="0" smtClean="0"/>
              <a:t>these </a:t>
            </a:r>
            <a:r>
              <a:rPr lang="en-US" sz="2000" dirty="0"/>
              <a:t>parameters </a:t>
            </a:r>
            <a:r>
              <a:rPr lang="en-US" sz="2000" dirty="0" smtClean="0"/>
              <a:t>essential.</a:t>
            </a:r>
            <a:endParaRPr lang="en" sz="2000" dirty="0"/>
          </a:p>
        </p:txBody>
      </p:sp>
      <p:grpSp>
        <p:nvGrpSpPr>
          <p:cNvPr id="95" name="Shape 95"/>
          <p:cNvGrpSpPr/>
          <p:nvPr/>
        </p:nvGrpSpPr>
        <p:grpSpPr>
          <a:xfrm>
            <a:off x="505122" y="1164438"/>
            <a:ext cx="2006084" cy="2006084"/>
            <a:chOff x="3782699" y="1538287"/>
            <a:chExt cx="1578600" cy="1578600"/>
          </a:xfrm>
        </p:grpSpPr>
        <p:sp>
          <p:nvSpPr>
            <p:cNvPr id="96" name="Shape 96"/>
            <p:cNvSpPr/>
            <p:nvPr/>
          </p:nvSpPr>
          <p:spPr>
            <a:xfrm>
              <a:off x="3782700" y="2757487"/>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sp>
          <p:nvSpPr>
            <p:cNvPr id="97" name="Shape 97"/>
            <p:cNvSpPr/>
            <p:nvPr/>
          </p:nvSpPr>
          <p:spPr>
            <a:xfrm rot="-5400000">
              <a:off x="5001900" y="2757487"/>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sp>
          <p:nvSpPr>
            <p:cNvPr id="98" name="Shape 98"/>
            <p:cNvSpPr/>
            <p:nvPr/>
          </p:nvSpPr>
          <p:spPr>
            <a:xfrm rot="5400000">
              <a:off x="3782699" y="1538287"/>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sp>
          <p:nvSpPr>
            <p:cNvPr id="99" name="Shape 99"/>
            <p:cNvSpPr/>
            <p:nvPr/>
          </p:nvSpPr>
          <p:spPr>
            <a:xfrm rot="10800000">
              <a:off x="5001899" y="1538287"/>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grpSp>
      <p:grpSp>
        <p:nvGrpSpPr>
          <p:cNvPr id="10" name="Shape 624"/>
          <p:cNvGrpSpPr/>
          <p:nvPr/>
        </p:nvGrpSpPr>
        <p:grpSpPr>
          <a:xfrm>
            <a:off x="767657" y="1443540"/>
            <a:ext cx="1286824" cy="1253396"/>
            <a:chOff x="5926225" y="921350"/>
            <a:chExt cx="517800" cy="504350"/>
          </a:xfrm>
        </p:grpSpPr>
        <p:sp>
          <p:nvSpPr>
            <p:cNvPr id="11" name="Shape 625"/>
            <p:cNvSpPr/>
            <p:nvPr/>
          </p:nvSpPr>
          <p:spPr>
            <a:xfrm>
              <a:off x="5926225" y="921350"/>
              <a:ext cx="517800" cy="504350"/>
            </a:xfrm>
            <a:custGeom>
              <a:avLst/>
              <a:gdLst/>
              <a:ahLst/>
              <a:cxnLst/>
              <a:rect l="0" t="0" r="0" b="0"/>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a:noFill/>
            </a:ln>
          </p:spPr>
          <p:txBody>
            <a:bodyPr lIns="91425" tIns="91425" rIns="91425" bIns="91425" anchor="ctr" anchorCtr="0">
              <a:noAutofit/>
            </a:bodyPr>
            <a:lstStyle/>
            <a:p>
              <a:pPr lvl="0" rtl="0">
                <a:spcBef>
                  <a:spcPts val="0"/>
                </a:spcBef>
                <a:buNone/>
              </a:pPr>
              <a:endParaRPr>
                <a:solidFill>
                  <a:srgbClr val="F1C232"/>
                </a:solidFill>
              </a:endParaRPr>
            </a:p>
          </p:txBody>
        </p:sp>
        <p:sp>
          <p:nvSpPr>
            <p:cNvPr id="12" name="Shape 626"/>
            <p:cNvSpPr/>
            <p:nvPr/>
          </p:nvSpPr>
          <p:spPr>
            <a:xfrm>
              <a:off x="6016600" y="1005000"/>
              <a:ext cx="337050" cy="337050"/>
            </a:xfrm>
            <a:custGeom>
              <a:avLst/>
              <a:gdLst/>
              <a:ahLst/>
              <a:cxnLst/>
              <a:rect l="0" t="0" r="0" b="0"/>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a:noFill/>
            </a:ln>
          </p:spPr>
          <p:txBody>
            <a:bodyPr lIns="91425" tIns="91425" rIns="91425" bIns="91425" anchor="ctr" anchorCtr="0">
              <a:noAutofit/>
            </a:bodyPr>
            <a:lstStyle/>
            <a:p>
              <a:pPr lvl="0" rtl="0">
                <a:spcBef>
                  <a:spcPts val="0"/>
                </a:spcBef>
                <a:buNone/>
              </a:pPr>
              <a:endParaRPr>
                <a:solidFill>
                  <a:srgbClr val="F1C232"/>
                </a:solidFill>
              </a:endParaRPr>
            </a:p>
          </p:txBody>
        </p:sp>
      </p:grpSp>
      <p:sp>
        <p:nvSpPr>
          <p:cNvPr id="13" name="Shape 627"/>
          <p:cNvSpPr/>
          <p:nvPr/>
        </p:nvSpPr>
        <p:spPr>
          <a:xfrm>
            <a:off x="1213545" y="1977763"/>
            <a:ext cx="1033469" cy="583807"/>
          </a:xfrm>
          <a:custGeom>
            <a:avLst/>
            <a:gdLst/>
            <a:ahLst/>
            <a:cxnLst/>
            <a:rect l="0" t="0" r="0" b="0"/>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FFFFFF"/>
          </a:solidFill>
          <a:ln>
            <a:noFill/>
          </a:ln>
        </p:spPr>
        <p:txBody>
          <a:bodyPr lIns="91425" tIns="91425" rIns="91425" bIns="91425" anchor="ctr" anchorCtr="0">
            <a:noAutofit/>
          </a:bodyPr>
          <a:lstStyle/>
          <a:p>
            <a:pPr lvl="0">
              <a:spcBef>
                <a:spcPts val="0"/>
              </a:spcBef>
              <a:buNone/>
            </a:pPr>
            <a:endParaRPr/>
          </a:p>
        </p:txBody>
      </p:sp>
      <p:sp>
        <p:nvSpPr>
          <p:cNvPr id="2" name="TextBox 1"/>
          <p:cNvSpPr txBox="1"/>
          <p:nvPr/>
        </p:nvSpPr>
        <p:spPr>
          <a:xfrm>
            <a:off x="992255" y="5889994"/>
            <a:ext cx="9089151" cy="261610"/>
          </a:xfrm>
          <a:prstGeom prst="rect">
            <a:avLst/>
          </a:prstGeom>
          <a:noFill/>
        </p:spPr>
        <p:txBody>
          <a:bodyPr wrap="square" rtlCol="0">
            <a:spAutoFit/>
          </a:bodyPr>
          <a:lstStyle/>
          <a:p>
            <a:r>
              <a:rPr lang="en-US" sz="1100" dirty="0" smtClean="0"/>
              <a:t>Y</a:t>
            </a:r>
            <a:r>
              <a:rPr lang="en-US" sz="1100" dirty="0"/>
              <a:t>. </a:t>
            </a:r>
            <a:r>
              <a:rPr lang="en-US" sz="1100" dirty="0" err="1"/>
              <a:t>Zhongping</a:t>
            </a:r>
            <a:r>
              <a:rPr lang="en-US" sz="1100" dirty="0"/>
              <a:t>, L. </a:t>
            </a:r>
            <a:r>
              <a:rPr lang="en-US" sz="1100" dirty="0" err="1"/>
              <a:t>Weimin</a:t>
            </a:r>
            <a:r>
              <a:rPr lang="en-US" sz="1100" dirty="0"/>
              <a:t>, G. Feng, W. Tao, Z. </a:t>
            </a:r>
            <a:r>
              <a:rPr lang="en-US" sz="1100" dirty="0" err="1"/>
              <a:t>Gaili</a:t>
            </a:r>
            <a:r>
              <a:rPr lang="en-US" sz="1100" dirty="0"/>
              <a:t>, W. Bin, “Integrated Wind and Solar Power Forecasting in China”, IEEE, 2013</a:t>
            </a:r>
          </a:p>
        </p:txBody>
      </p:sp>
      <p:pic>
        <p:nvPicPr>
          <p:cNvPr id="14" name="Picture 13"/>
          <p:cNvPicPr>
            <a:picLocks noChangeAspect="1"/>
          </p:cNvPicPr>
          <p:nvPr/>
        </p:nvPicPr>
        <p:blipFill>
          <a:blip r:embed="rId3"/>
          <a:stretch>
            <a:fillRect/>
          </a:stretch>
        </p:blipFill>
        <p:spPr>
          <a:xfrm>
            <a:off x="-31991" y="6191729"/>
            <a:ext cx="9175991" cy="666271"/>
          </a:xfrm>
          <a:prstGeom prst="rect">
            <a:avLst/>
          </a:prstGeom>
        </p:spPr>
      </p:pic>
    </p:spTree>
    <p:extLst>
      <p:ext uri="{BB962C8B-B14F-4D97-AF65-F5344CB8AC3E}">
        <p14:creationId xmlns:p14="http://schemas.microsoft.com/office/powerpoint/2010/main" val="1182237902"/>
      </p:ext>
    </p:extLst>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92"/>
        <p:cNvGrpSpPr/>
        <p:nvPr/>
      </p:nvGrpSpPr>
      <p:grpSpPr>
        <a:xfrm>
          <a:off x="0" y="0"/>
          <a:ext cx="0" cy="0"/>
          <a:chOff x="0" y="0"/>
          <a:chExt cx="0" cy="0"/>
        </a:xfrm>
      </p:grpSpPr>
      <p:sp>
        <p:nvSpPr>
          <p:cNvPr id="93" name="Shape 93"/>
          <p:cNvSpPr txBox="1">
            <a:spLocks noGrp="1"/>
          </p:cNvSpPr>
          <p:nvPr>
            <p:ph type="ctrTitle" idx="4294967295"/>
          </p:nvPr>
        </p:nvSpPr>
        <p:spPr>
          <a:xfrm>
            <a:off x="275824" y="3941079"/>
            <a:ext cx="2621713" cy="1414692"/>
          </a:xfrm>
          <a:prstGeom prst="rect">
            <a:avLst/>
          </a:prstGeom>
        </p:spPr>
        <p:txBody>
          <a:bodyPr lIns="91425" tIns="91425" rIns="91425" bIns="91425" anchor="b" anchorCtr="0">
            <a:noAutofit/>
          </a:bodyPr>
          <a:lstStyle/>
          <a:p>
            <a:pPr lvl="0" algn="ctr" rtl="0">
              <a:spcBef>
                <a:spcPts val="0"/>
              </a:spcBef>
              <a:buNone/>
            </a:pPr>
            <a:r>
              <a:rPr lang="en-US" sz="3200" dirty="0" smtClean="0">
                <a:solidFill>
                  <a:srgbClr val="FFFFFF"/>
                </a:solidFill>
              </a:rPr>
              <a:t>Solar Irradiance Forecasting Model</a:t>
            </a:r>
            <a:endParaRPr lang="en" sz="3200" dirty="0">
              <a:solidFill>
                <a:srgbClr val="FFFFFF"/>
              </a:solidFill>
            </a:endParaRPr>
          </a:p>
        </p:txBody>
      </p:sp>
      <p:sp>
        <p:nvSpPr>
          <p:cNvPr id="94" name="Shape 94"/>
          <p:cNvSpPr txBox="1">
            <a:spLocks noGrp="1"/>
          </p:cNvSpPr>
          <p:nvPr>
            <p:ph type="subTitle" idx="4294967295"/>
          </p:nvPr>
        </p:nvSpPr>
        <p:spPr>
          <a:xfrm>
            <a:off x="3028166" y="998183"/>
            <a:ext cx="5933058" cy="4785099"/>
          </a:xfrm>
          <a:prstGeom prst="rect">
            <a:avLst/>
          </a:prstGeom>
        </p:spPr>
        <p:txBody>
          <a:bodyPr lIns="91425" tIns="91425" rIns="91425" bIns="91425" anchor="t" anchorCtr="0">
            <a:noAutofit/>
          </a:bodyPr>
          <a:lstStyle/>
          <a:p>
            <a:pPr lvl="0" algn="just">
              <a:spcBef>
                <a:spcPts val="0"/>
              </a:spcBef>
              <a:buNone/>
            </a:pPr>
            <a:r>
              <a:rPr lang="en-US" sz="2000" dirty="0" smtClean="0"/>
              <a:t>Solar </a:t>
            </a:r>
            <a:r>
              <a:rPr lang="en-US" sz="2000" dirty="0"/>
              <a:t>irradiance values correlate with PV power production making their prediction valuable in making PV power production forecasts. </a:t>
            </a:r>
            <a:endParaRPr lang="en-US" sz="2000" dirty="0" smtClean="0"/>
          </a:p>
          <a:p>
            <a:pPr lvl="0" algn="just">
              <a:spcBef>
                <a:spcPts val="0"/>
              </a:spcBef>
              <a:buNone/>
            </a:pPr>
            <a:endParaRPr lang="en-US" sz="2000" dirty="0"/>
          </a:p>
          <a:p>
            <a:pPr lvl="0" algn="just">
              <a:spcBef>
                <a:spcPts val="0"/>
              </a:spcBef>
              <a:buNone/>
            </a:pPr>
            <a:r>
              <a:rPr lang="en-US" sz="2000" dirty="0" smtClean="0"/>
              <a:t>Solar </a:t>
            </a:r>
            <a:r>
              <a:rPr lang="en-US" sz="2000" dirty="0"/>
              <a:t>irradiance is reliant on the atmospheric conditions, allowing meteorological data to be used as inputs in forecasting </a:t>
            </a:r>
            <a:r>
              <a:rPr lang="en-US" sz="2000" dirty="0" smtClean="0"/>
              <a:t>models and use </a:t>
            </a:r>
            <a:r>
              <a:rPr lang="en-US" sz="2000" dirty="0"/>
              <a:t>machine learning </a:t>
            </a:r>
            <a:r>
              <a:rPr lang="en-US" sz="2000" dirty="0" smtClean="0"/>
              <a:t>algorithms to provide a </a:t>
            </a:r>
            <a:r>
              <a:rPr lang="en-US" sz="2000" dirty="0"/>
              <a:t>forecasting </a:t>
            </a:r>
            <a:r>
              <a:rPr lang="en-US" sz="2000" dirty="0" smtClean="0"/>
              <a:t>model to perform </a:t>
            </a:r>
            <a:r>
              <a:rPr lang="en-US" sz="2000" dirty="0"/>
              <a:t>next-day forecasting of PV Power </a:t>
            </a:r>
            <a:r>
              <a:rPr lang="en-US" sz="2000" dirty="0" smtClean="0"/>
              <a:t>production.</a:t>
            </a:r>
            <a:endParaRPr lang="en" sz="2000" dirty="0"/>
          </a:p>
        </p:txBody>
      </p:sp>
      <p:grpSp>
        <p:nvGrpSpPr>
          <p:cNvPr id="95" name="Shape 95"/>
          <p:cNvGrpSpPr/>
          <p:nvPr/>
        </p:nvGrpSpPr>
        <p:grpSpPr>
          <a:xfrm>
            <a:off x="505122" y="1164438"/>
            <a:ext cx="2006084" cy="2006084"/>
            <a:chOff x="3782699" y="1538287"/>
            <a:chExt cx="1578600" cy="1578600"/>
          </a:xfrm>
        </p:grpSpPr>
        <p:sp>
          <p:nvSpPr>
            <p:cNvPr id="96" name="Shape 96"/>
            <p:cNvSpPr/>
            <p:nvPr/>
          </p:nvSpPr>
          <p:spPr>
            <a:xfrm>
              <a:off x="3782700" y="2757487"/>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sp>
          <p:nvSpPr>
            <p:cNvPr id="97" name="Shape 97"/>
            <p:cNvSpPr/>
            <p:nvPr/>
          </p:nvSpPr>
          <p:spPr>
            <a:xfrm rot="-5400000">
              <a:off x="5001900" y="2757487"/>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sp>
          <p:nvSpPr>
            <p:cNvPr id="98" name="Shape 98"/>
            <p:cNvSpPr/>
            <p:nvPr/>
          </p:nvSpPr>
          <p:spPr>
            <a:xfrm rot="5400000">
              <a:off x="3782699" y="1538287"/>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sp>
          <p:nvSpPr>
            <p:cNvPr id="99" name="Shape 99"/>
            <p:cNvSpPr/>
            <p:nvPr/>
          </p:nvSpPr>
          <p:spPr>
            <a:xfrm rot="10800000">
              <a:off x="5001899" y="1538287"/>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grpSp>
      <p:grpSp>
        <p:nvGrpSpPr>
          <p:cNvPr id="10" name="Shape 422"/>
          <p:cNvGrpSpPr/>
          <p:nvPr/>
        </p:nvGrpSpPr>
        <p:grpSpPr>
          <a:xfrm>
            <a:off x="1056848" y="1463456"/>
            <a:ext cx="1092634" cy="1064253"/>
            <a:chOff x="5926225" y="921350"/>
            <a:chExt cx="517800" cy="504350"/>
          </a:xfrm>
          <a:solidFill>
            <a:srgbClr val="FFFF00"/>
          </a:solidFill>
        </p:grpSpPr>
        <p:sp>
          <p:nvSpPr>
            <p:cNvPr id="11" name="Shape 423"/>
            <p:cNvSpPr/>
            <p:nvPr/>
          </p:nvSpPr>
          <p:spPr>
            <a:xfrm>
              <a:off x="5926225" y="921350"/>
              <a:ext cx="517800" cy="504350"/>
            </a:xfrm>
            <a:custGeom>
              <a:avLst/>
              <a:gdLst/>
              <a:ahLst/>
              <a:cxnLst/>
              <a:rect l="0" t="0" r="0" b="0"/>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grpFill/>
            <a:ln>
              <a:noFill/>
            </a:ln>
          </p:spPr>
          <p:txBody>
            <a:bodyPr lIns="91425" tIns="91425" rIns="91425" bIns="91425" anchor="ctr" anchorCtr="0">
              <a:noAutofit/>
            </a:bodyPr>
            <a:lstStyle/>
            <a:p>
              <a:pPr lvl="0">
                <a:spcBef>
                  <a:spcPts val="0"/>
                </a:spcBef>
                <a:buNone/>
              </a:pPr>
              <a:endParaRPr/>
            </a:p>
          </p:txBody>
        </p:sp>
        <p:sp>
          <p:nvSpPr>
            <p:cNvPr id="12" name="Shape 424"/>
            <p:cNvSpPr/>
            <p:nvPr/>
          </p:nvSpPr>
          <p:spPr>
            <a:xfrm>
              <a:off x="6016600" y="1005000"/>
              <a:ext cx="337050" cy="337050"/>
            </a:xfrm>
            <a:custGeom>
              <a:avLst/>
              <a:gdLst/>
              <a:ahLst/>
              <a:cxnLst/>
              <a:rect l="0" t="0" r="0" b="0"/>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grpFill/>
            <a:ln>
              <a:noFill/>
            </a:ln>
          </p:spPr>
          <p:txBody>
            <a:bodyPr lIns="91425" tIns="91425" rIns="91425" bIns="91425" anchor="ctr" anchorCtr="0">
              <a:noAutofit/>
            </a:bodyPr>
            <a:lstStyle/>
            <a:p>
              <a:pPr lvl="0">
                <a:spcBef>
                  <a:spcPts val="0"/>
                </a:spcBef>
                <a:buNone/>
              </a:pPr>
              <a:endParaRPr/>
            </a:p>
          </p:txBody>
        </p:sp>
      </p:grpSp>
      <p:grpSp>
        <p:nvGrpSpPr>
          <p:cNvPr id="13" name="Shape 541"/>
          <p:cNvGrpSpPr/>
          <p:nvPr/>
        </p:nvGrpSpPr>
        <p:grpSpPr>
          <a:xfrm>
            <a:off x="839356" y="1621163"/>
            <a:ext cx="1482290" cy="1086812"/>
            <a:chOff x="4610450" y="3703750"/>
            <a:chExt cx="453050" cy="332175"/>
          </a:xfrm>
        </p:grpSpPr>
        <p:sp>
          <p:nvSpPr>
            <p:cNvPr id="14" name="Shape 542"/>
            <p:cNvSpPr/>
            <p:nvPr/>
          </p:nvSpPr>
          <p:spPr>
            <a:xfrm>
              <a:off x="4610450" y="3703750"/>
              <a:ext cx="453050" cy="332175"/>
            </a:xfrm>
            <a:custGeom>
              <a:avLst/>
              <a:gdLst/>
              <a:ahLst/>
              <a:cxnLst/>
              <a:rect l="0" t="0" r="0" b="0"/>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454F5B"/>
            </a:solidFill>
            <a:ln>
              <a:noFill/>
            </a:ln>
          </p:spPr>
          <p:txBody>
            <a:bodyPr lIns="91425" tIns="91425" rIns="91425" bIns="91425" anchor="ctr" anchorCtr="0">
              <a:noAutofit/>
            </a:bodyPr>
            <a:lstStyle/>
            <a:p>
              <a:pPr lvl="0">
                <a:spcBef>
                  <a:spcPts val="0"/>
                </a:spcBef>
                <a:buNone/>
              </a:pPr>
              <a:endParaRPr/>
            </a:p>
          </p:txBody>
        </p:sp>
        <p:sp>
          <p:nvSpPr>
            <p:cNvPr id="15" name="Shape 543"/>
            <p:cNvSpPr/>
            <p:nvPr/>
          </p:nvSpPr>
          <p:spPr>
            <a:xfrm>
              <a:off x="4642200" y="3730000"/>
              <a:ext cx="389550" cy="249150"/>
            </a:xfrm>
            <a:custGeom>
              <a:avLst/>
              <a:gdLst/>
              <a:ahLst/>
              <a:cxnLst/>
              <a:rect l="0" t="0" r="0" b="0"/>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454F5B"/>
            </a:solidFill>
            <a:ln>
              <a:noFill/>
            </a:ln>
          </p:spPr>
          <p:txBody>
            <a:bodyPr lIns="91425" tIns="91425" rIns="91425" bIns="91425" anchor="ctr" anchorCtr="0">
              <a:noAutofit/>
            </a:bodyPr>
            <a:lstStyle/>
            <a:p>
              <a:pPr lvl="0">
                <a:spcBef>
                  <a:spcPts val="0"/>
                </a:spcBef>
                <a:buNone/>
              </a:pPr>
              <a:endParaRPr/>
            </a:p>
          </p:txBody>
        </p:sp>
      </p:grpSp>
      <p:sp>
        <p:nvSpPr>
          <p:cNvPr id="16" name="TextBox 15"/>
          <p:cNvSpPr txBox="1"/>
          <p:nvPr/>
        </p:nvSpPr>
        <p:spPr>
          <a:xfrm>
            <a:off x="0" y="5914644"/>
            <a:ext cx="10081406" cy="253916"/>
          </a:xfrm>
          <a:prstGeom prst="rect">
            <a:avLst/>
          </a:prstGeom>
          <a:noFill/>
        </p:spPr>
        <p:txBody>
          <a:bodyPr wrap="square" rtlCol="0">
            <a:spAutoFit/>
          </a:bodyPr>
          <a:lstStyle/>
          <a:p>
            <a:r>
              <a:rPr lang="en-US" sz="1050" dirty="0" smtClean="0"/>
              <a:t>C</a:t>
            </a:r>
            <a:r>
              <a:rPr lang="en-US" sz="1050" dirty="0"/>
              <a:t>. M. C. </a:t>
            </a:r>
            <a:r>
              <a:rPr lang="en-US" sz="1050" dirty="0" err="1"/>
              <a:t>Creayla</a:t>
            </a:r>
            <a:r>
              <a:rPr lang="en-US" sz="1050" dirty="0"/>
              <a:t>, F. C. C. Garcia, and E. Q. B. </a:t>
            </a:r>
            <a:r>
              <a:rPr lang="en-US" sz="1050" dirty="0" err="1"/>
              <a:t>Macabebe</a:t>
            </a:r>
            <a:r>
              <a:rPr lang="en-US" sz="1050" dirty="0"/>
              <a:t>, “Solar Irradiance Forecasting Model Using Random Forest for Hybrid Photovoltaic Systems.”</a:t>
            </a:r>
          </a:p>
        </p:txBody>
      </p:sp>
      <p:pic>
        <p:nvPicPr>
          <p:cNvPr id="17" name="Picture 16"/>
          <p:cNvPicPr>
            <a:picLocks noChangeAspect="1"/>
          </p:cNvPicPr>
          <p:nvPr/>
        </p:nvPicPr>
        <p:blipFill>
          <a:blip r:embed="rId3"/>
          <a:stretch>
            <a:fillRect/>
          </a:stretch>
        </p:blipFill>
        <p:spPr>
          <a:xfrm>
            <a:off x="-31992" y="6191729"/>
            <a:ext cx="9175991" cy="666271"/>
          </a:xfrm>
          <a:prstGeom prst="rect">
            <a:avLst/>
          </a:prstGeom>
        </p:spPr>
      </p:pic>
    </p:spTree>
    <p:extLst>
      <p:ext uri="{BB962C8B-B14F-4D97-AF65-F5344CB8AC3E}">
        <p14:creationId xmlns:p14="http://schemas.microsoft.com/office/powerpoint/2010/main" val="1540179373"/>
      </p:ext>
    </p:extLst>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92"/>
        <p:cNvGrpSpPr/>
        <p:nvPr/>
      </p:nvGrpSpPr>
      <p:grpSpPr>
        <a:xfrm>
          <a:off x="0" y="0"/>
          <a:ext cx="0" cy="0"/>
          <a:chOff x="0" y="0"/>
          <a:chExt cx="0" cy="0"/>
        </a:xfrm>
      </p:grpSpPr>
      <p:sp>
        <p:nvSpPr>
          <p:cNvPr id="93" name="Shape 93"/>
          <p:cNvSpPr txBox="1">
            <a:spLocks noGrp="1"/>
          </p:cNvSpPr>
          <p:nvPr>
            <p:ph type="ctrTitle" idx="4294967295"/>
          </p:nvPr>
        </p:nvSpPr>
        <p:spPr>
          <a:xfrm>
            <a:off x="275824" y="3941079"/>
            <a:ext cx="2621713" cy="1414692"/>
          </a:xfrm>
          <a:prstGeom prst="rect">
            <a:avLst/>
          </a:prstGeom>
        </p:spPr>
        <p:txBody>
          <a:bodyPr lIns="91425" tIns="91425" rIns="91425" bIns="91425" anchor="b" anchorCtr="0">
            <a:noAutofit/>
          </a:bodyPr>
          <a:lstStyle/>
          <a:p>
            <a:pPr lvl="0" algn="ctr" rtl="0">
              <a:spcBef>
                <a:spcPts val="0"/>
              </a:spcBef>
              <a:buNone/>
            </a:pPr>
            <a:r>
              <a:rPr lang="en-US" sz="3200" dirty="0" smtClean="0">
                <a:solidFill>
                  <a:srgbClr val="FFFFFF"/>
                </a:solidFill>
              </a:rPr>
              <a:t>Real-Time Energy Monitoring System</a:t>
            </a:r>
            <a:endParaRPr lang="en" sz="3200" dirty="0">
              <a:solidFill>
                <a:srgbClr val="FFFFFF"/>
              </a:solidFill>
            </a:endParaRPr>
          </a:p>
        </p:txBody>
      </p:sp>
      <p:sp>
        <p:nvSpPr>
          <p:cNvPr id="94" name="Shape 94"/>
          <p:cNvSpPr txBox="1">
            <a:spLocks noGrp="1"/>
          </p:cNvSpPr>
          <p:nvPr>
            <p:ph type="subTitle" idx="4294967295"/>
          </p:nvPr>
        </p:nvSpPr>
        <p:spPr>
          <a:xfrm>
            <a:off x="3016536" y="1392800"/>
            <a:ext cx="5933058" cy="4785099"/>
          </a:xfrm>
          <a:prstGeom prst="rect">
            <a:avLst/>
          </a:prstGeom>
        </p:spPr>
        <p:txBody>
          <a:bodyPr lIns="91425" tIns="91425" rIns="91425" bIns="91425" anchor="t" anchorCtr="0">
            <a:noAutofit/>
          </a:bodyPr>
          <a:lstStyle/>
          <a:p>
            <a:pPr lvl="0" algn="just">
              <a:spcBef>
                <a:spcPts val="0"/>
              </a:spcBef>
              <a:buNone/>
            </a:pPr>
            <a:r>
              <a:rPr lang="en-US" sz="2000" dirty="0" smtClean="0"/>
              <a:t>Real-time energy monitoring systems are platforms that track energy consumption, and provides users with energy management tools</a:t>
            </a:r>
          </a:p>
          <a:p>
            <a:pPr lvl="0" algn="just">
              <a:spcBef>
                <a:spcPts val="0"/>
              </a:spcBef>
              <a:buNone/>
            </a:pPr>
            <a:endParaRPr lang="en-US" sz="2000" dirty="0" smtClean="0"/>
          </a:p>
          <a:p>
            <a:pPr lvl="0" algn="just">
              <a:spcBef>
                <a:spcPts val="0"/>
              </a:spcBef>
              <a:buNone/>
            </a:pPr>
            <a:r>
              <a:rPr lang="en-US" sz="2000" dirty="0" smtClean="0"/>
              <a:t>For grid-tied PV installations, DC voltage, current, and power generation are considered from both the PV system and the grid to provide power generation versus consumption ratio</a:t>
            </a:r>
            <a:endParaRPr lang="en-US" sz="2000" dirty="0"/>
          </a:p>
        </p:txBody>
      </p:sp>
      <p:grpSp>
        <p:nvGrpSpPr>
          <p:cNvPr id="95" name="Shape 95"/>
          <p:cNvGrpSpPr/>
          <p:nvPr/>
        </p:nvGrpSpPr>
        <p:grpSpPr>
          <a:xfrm>
            <a:off x="505122" y="1164438"/>
            <a:ext cx="2006084" cy="2006084"/>
            <a:chOff x="3782699" y="1538287"/>
            <a:chExt cx="1578600" cy="1578600"/>
          </a:xfrm>
        </p:grpSpPr>
        <p:sp>
          <p:nvSpPr>
            <p:cNvPr id="96" name="Shape 96"/>
            <p:cNvSpPr/>
            <p:nvPr/>
          </p:nvSpPr>
          <p:spPr>
            <a:xfrm>
              <a:off x="3782700" y="2757487"/>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sp>
          <p:nvSpPr>
            <p:cNvPr id="97" name="Shape 97"/>
            <p:cNvSpPr/>
            <p:nvPr/>
          </p:nvSpPr>
          <p:spPr>
            <a:xfrm rot="-5400000">
              <a:off x="5001900" y="2757487"/>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sp>
          <p:nvSpPr>
            <p:cNvPr id="98" name="Shape 98"/>
            <p:cNvSpPr/>
            <p:nvPr/>
          </p:nvSpPr>
          <p:spPr>
            <a:xfrm rot="5400000">
              <a:off x="3782699" y="1538287"/>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sp>
          <p:nvSpPr>
            <p:cNvPr id="99" name="Shape 99"/>
            <p:cNvSpPr/>
            <p:nvPr/>
          </p:nvSpPr>
          <p:spPr>
            <a:xfrm rot="10800000">
              <a:off x="5001899" y="1538287"/>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grpSp>
      <p:grpSp>
        <p:nvGrpSpPr>
          <p:cNvPr id="10" name="Shape 500"/>
          <p:cNvGrpSpPr/>
          <p:nvPr/>
        </p:nvGrpSpPr>
        <p:grpSpPr>
          <a:xfrm>
            <a:off x="861697" y="1544895"/>
            <a:ext cx="1292935" cy="1245169"/>
            <a:chOff x="2583325" y="2972875"/>
            <a:chExt cx="462850" cy="445750"/>
          </a:xfrm>
          <a:solidFill>
            <a:schemeClr val="accent1"/>
          </a:solidFill>
        </p:grpSpPr>
        <p:sp>
          <p:nvSpPr>
            <p:cNvPr id="11" name="Shape 501"/>
            <p:cNvSpPr/>
            <p:nvPr/>
          </p:nvSpPr>
          <p:spPr>
            <a:xfrm>
              <a:off x="2701775" y="3323350"/>
              <a:ext cx="225950" cy="95275"/>
            </a:xfrm>
            <a:custGeom>
              <a:avLst/>
              <a:gdLst/>
              <a:ahLst/>
              <a:cxnLst/>
              <a:rect l="0" t="0" r="0" b="0"/>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grpFill/>
            <a:ln>
              <a:noFill/>
            </a:ln>
          </p:spPr>
          <p:txBody>
            <a:bodyPr lIns="91425" tIns="91425" rIns="91425" bIns="91425" anchor="ctr" anchorCtr="0">
              <a:noAutofit/>
            </a:bodyPr>
            <a:lstStyle/>
            <a:p>
              <a:pPr lvl="0">
                <a:spcBef>
                  <a:spcPts val="0"/>
                </a:spcBef>
                <a:buNone/>
              </a:pPr>
              <a:endParaRPr/>
            </a:p>
          </p:txBody>
        </p:sp>
        <p:sp>
          <p:nvSpPr>
            <p:cNvPr id="12" name="Shape 502"/>
            <p:cNvSpPr/>
            <p:nvPr/>
          </p:nvSpPr>
          <p:spPr>
            <a:xfrm>
              <a:off x="2583325" y="2972875"/>
              <a:ext cx="462850" cy="337075"/>
            </a:xfrm>
            <a:custGeom>
              <a:avLst/>
              <a:gdLst/>
              <a:ahLst/>
              <a:cxnLst/>
              <a:rect l="0" t="0" r="0" b="0"/>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grpFill/>
            <a:ln>
              <a:noFill/>
            </a:ln>
          </p:spPr>
          <p:txBody>
            <a:bodyPr lIns="91425" tIns="91425" rIns="91425" bIns="91425" anchor="ctr" anchorCtr="0">
              <a:noAutofit/>
            </a:bodyPr>
            <a:lstStyle/>
            <a:p>
              <a:pPr lvl="0">
                <a:spcBef>
                  <a:spcPts val="0"/>
                </a:spcBef>
                <a:buNone/>
              </a:pPr>
              <a:endParaRPr/>
            </a:p>
          </p:txBody>
        </p:sp>
      </p:grpSp>
      <p:grpSp>
        <p:nvGrpSpPr>
          <p:cNvPr id="16" name="Shape 535"/>
          <p:cNvGrpSpPr/>
          <p:nvPr/>
        </p:nvGrpSpPr>
        <p:grpSpPr>
          <a:xfrm>
            <a:off x="1101390" y="1705406"/>
            <a:ext cx="813547" cy="596491"/>
            <a:chOff x="3936375" y="3703750"/>
            <a:chExt cx="453050" cy="332175"/>
          </a:xfrm>
          <a:solidFill>
            <a:schemeClr val="bg2"/>
          </a:solidFill>
        </p:grpSpPr>
        <p:sp>
          <p:nvSpPr>
            <p:cNvPr id="17" name="Shape 536"/>
            <p:cNvSpPr/>
            <p:nvPr/>
          </p:nvSpPr>
          <p:spPr>
            <a:xfrm>
              <a:off x="3936375" y="3703750"/>
              <a:ext cx="453050" cy="332175"/>
            </a:xfrm>
            <a:custGeom>
              <a:avLst/>
              <a:gdLst/>
              <a:ahLst/>
              <a:cxnLst/>
              <a:rect l="0" t="0" r="0" b="0"/>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grpFill/>
            <a:ln>
              <a:noFill/>
            </a:ln>
          </p:spPr>
          <p:txBody>
            <a:bodyPr lIns="91425" tIns="91425" rIns="91425" bIns="91425" anchor="ctr" anchorCtr="0">
              <a:noAutofit/>
            </a:bodyPr>
            <a:lstStyle/>
            <a:p>
              <a:pPr lvl="0">
                <a:spcBef>
                  <a:spcPts val="0"/>
                </a:spcBef>
                <a:buNone/>
              </a:pPr>
              <a:endParaRPr/>
            </a:p>
          </p:txBody>
        </p:sp>
        <p:sp>
          <p:nvSpPr>
            <p:cNvPr id="18" name="Shape 537"/>
            <p:cNvSpPr/>
            <p:nvPr/>
          </p:nvSpPr>
          <p:spPr>
            <a:xfrm>
              <a:off x="3988875" y="3864325"/>
              <a:ext cx="77575" cy="133125"/>
            </a:xfrm>
            <a:custGeom>
              <a:avLst/>
              <a:gdLst/>
              <a:ahLst/>
              <a:cxnLst/>
              <a:rect l="0" t="0" r="0" b="0"/>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grpFill/>
            <a:ln>
              <a:noFill/>
            </a:ln>
          </p:spPr>
          <p:txBody>
            <a:bodyPr lIns="91425" tIns="91425" rIns="91425" bIns="91425" anchor="ctr" anchorCtr="0">
              <a:noAutofit/>
            </a:bodyPr>
            <a:lstStyle/>
            <a:p>
              <a:pPr lvl="0">
                <a:spcBef>
                  <a:spcPts val="0"/>
                </a:spcBef>
                <a:buNone/>
              </a:pPr>
              <a:endParaRPr/>
            </a:p>
          </p:txBody>
        </p:sp>
        <p:sp>
          <p:nvSpPr>
            <p:cNvPr id="19" name="Shape 538"/>
            <p:cNvSpPr/>
            <p:nvPr/>
          </p:nvSpPr>
          <p:spPr>
            <a:xfrm>
              <a:off x="4259350" y="3864325"/>
              <a:ext cx="77575" cy="133125"/>
            </a:xfrm>
            <a:custGeom>
              <a:avLst/>
              <a:gdLst/>
              <a:ahLst/>
              <a:cxnLst/>
              <a:rect l="0" t="0" r="0" b="0"/>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grpFill/>
            <a:ln>
              <a:noFill/>
            </a:ln>
          </p:spPr>
          <p:txBody>
            <a:bodyPr lIns="91425" tIns="91425" rIns="91425" bIns="91425" anchor="ctr" anchorCtr="0">
              <a:noAutofit/>
            </a:bodyPr>
            <a:lstStyle/>
            <a:p>
              <a:pPr lvl="0">
                <a:spcBef>
                  <a:spcPts val="0"/>
                </a:spcBef>
                <a:buNone/>
              </a:pPr>
              <a:endParaRPr/>
            </a:p>
          </p:txBody>
        </p:sp>
        <p:sp>
          <p:nvSpPr>
            <p:cNvPr id="20" name="Shape 539"/>
            <p:cNvSpPr/>
            <p:nvPr/>
          </p:nvSpPr>
          <p:spPr>
            <a:xfrm>
              <a:off x="4078625" y="3717800"/>
              <a:ext cx="77575" cy="279650"/>
            </a:xfrm>
            <a:custGeom>
              <a:avLst/>
              <a:gdLst/>
              <a:ahLst/>
              <a:cxnLst/>
              <a:rect l="0" t="0" r="0" b="0"/>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grpFill/>
            <a:ln>
              <a:noFill/>
            </a:ln>
          </p:spPr>
          <p:txBody>
            <a:bodyPr lIns="91425" tIns="91425" rIns="91425" bIns="91425" anchor="ctr" anchorCtr="0">
              <a:noAutofit/>
            </a:bodyPr>
            <a:lstStyle/>
            <a:p>
              <a:pPr lvl="0">
                <a:spcBef>
                  <a:spcPts val="0"/>
                </a:spcBef>
                <a:buNone/>
              </a:pPr>
              <a:endParaRPr/>
            </a:p>
          </p:txBody>
        </p:sp>
        <p:sp>
          <p:nvSpPr>
            <p:cNvPr id="21" name="Shape 540"/>
            <p:cNvSpPr/>
            <p:nvPr/>
          </p:nvSpPr>
          <p:spPr>
            <a:xfrm>
              <a:off x="4168375" y="3788625"/>
              <a:ext cx="78175" cy="208825"/>
            </a:xfrm>
            <a:custGeom>
              <a:avLst/>
              <a:gdLst/>
              <a:ahLst/>
              <a:cxnLst/>
              <a:rect l="0" t="0" r="0" b="0"/>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grpFill/>
            <a:ln>
              <a:noFill/>
            </a:ln>
          </p:spPr>
          <p:txBody>
            <a:bodyPr lIns="91425" tIns="91425" rIns="91425" bIns="91425" anchor="ctr" anchorCtr="0">
              <a:noAutofit/>
            </a:bodyPr>
            <a:lstStyle/>
            <a:p>
              <a:pPr lvl="0">
                <a:spcBef>
                  <a:spcPts val="0"/>
                </a:spcBef>
                <a:buNone/>
              </a:pPr>
              <a:endParaRPr/>
            </a:p>
          </p:txBody>
        </p:sp>
      </p:grpSp>
      <p:sp>
        <p:nvSpPr>
          <p:cNvPr id="28" name="TextBox 27"/>
          <p:cNvSpPr txBox="1"/>
          <p:nvPr/>
        </p:nvSpPr>
        <p:spPr>
          <a:xfrm>
            <a:off x="-23591" y="5762401"/>
            <a:ext cx="8973185" cy="415498"/>
          </a:xfrm>
          <a:prstGeom prst="rect">
            <a:avLst/>
          </a:prstGeom>
          <a:noFill/>
        </p:spPr>
        <p:txBody>
          <a:bodyPr wrap="square" rtlCol="0">
            <a:spAutoFit/>
          </a:bodyPr>
          <a:lstStyle/>
          <a:p>
            <a:r>
              <a:rPr lang="en-US" sz="1050" dirty="0" smtClean="0"/>
              <a:t>[G</a:t>
            </a:r>
            <a:r>
              <a:rPr lang="en-US" sz="1050" dirty="0"/>
              <a:t>. C. Ngo, J. K. I. </a:t>
            </a:r>
            <a:r>
              <a:rPr lang="en-US" sz="1050" dirty="0" err="1"/>
              <a:t>Floriza</a:t>
            </a:r>
            <a:r>
              <a:rPr lang="en-US" sz="1050" dirty="0"/>
              <a:t>, C. M. C. </a:t>
            </a:r>
            <a:r>
              <a:rPr lang="en-US" sz="1050" dirty="0" err="1"/>
              <a:t>Creayla</a:t>
            </a:r>
            <a:r>
              <a:rPr lang="en-US" sz="1050" dirty="0"/>
              <a:t>, F. C. C. Garcia, and E. Q. B. </a:t>
            </a:r>
            <a:r>
              <a:rPr lang="en-US" sz="1050" dirty="0" err="1"/>
              <a:t>MacAbebe</a:t>
            </a:r>
            <a:r>
              <a:rPr lang="en-US" sz="1050" dirty="0"/>
              <a:t>, “Real-time energy monitoring system for grid-tied Photovoltaic installations,” IEEE Reg. 10 </a:t>
            </a:r>
            <a:r>
              <a:rPr lang="en-US" sz="1050" dirty="0" err="1"/>
              <a:t>Annu</a:t>
            </a:r>
            <a:r>
              <a:rPr lang="en-US" sz="1050" dirty="0"/>
              <a:t>. Int. Conf. Proceedings/TENCON, vol. 2016–January, pp. 1–4, 2016.</a:t>
            </a:r>
          </a:p>
        </p:txBody>
      </p:sp>
      <p:pic>
        <p:nvPicPr>
          <p:cNvPr id="22" name="Picture 21"/>
          <p:cNvPicPr>
            <a:picLocks noChangeAspect="1"/>
          </p:cNvPicPr>
          <p:nvPr/>
        </p:nvPicPr>
        <p:blipFill>
          <a:blip r:embed="rId3"/>
          <a:stretch>
            <a:fillRect/>
          </a:stretch>
        </p:blipFill>
        <p:spPr>
          <a:xfrm>
            <a:off x="-31992" y="6191729"/>
            <a:ext cx="9175991" cy="666271"/>
          </a:xfrm>
          <a:prstGeom prst="rect">
            <a:avLst/>
          </a:prstGeom>
        </p:spPr>
      </p:pic>
    </p:spTree>
    <p:extLst>
      <p:ext uri="{BB962C8B-B14F-4D97-AF65-F5344CB8AC3E}">
        <p14:creationId xmlns:p14="http://schemas.microsoft.com/office/powerpoint/2010/main" val="1477677772"/>
      </p:ext>
    </p:extLst>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C8F464"/>
        </a:solidFill>
        <a:effectLst/>
      </p:bgPr>
    </p:bg>
    <p:spTree>
      <p:nvGrpSpPr>
        <p:cNvPr id="1" name="Shape 169"/>
        <p:cNvGrpSpPr/>
        <p:nvPr/>
      </p:nvGrpSpPr>
      <p:grpSpPr>
        <a:xfrm>
          <a:off x="0" y="0"/>
          <a:ext cx="0" cy="0"/>
          <a:chOff x="0" y="0"/>
          <a:chExt cx="0" cy="0"/>
        </a:xfrm>
      </p:grpSpPr>
      <p:sp>
        <p:nvSpPr>
          <p:cNvPr id="170" name="Shape 170"/>
          <p:cNvSpPr txBox="1">
            <a:spLocks noGrp="1"/>
          </p:cNvSpPr>
          <p:nvPr>
            <p:ph type="ctrTitle" idx="4294967295"/>
          </p:nvPr>
        </p:nvSpPr>
        <p:spPr>
          <a:xfrm>
            <a:off x="685800" y="2111126"/>
            <a:ext cx="7772400" cy="2623499"/>
          </a:xfrm>
          <a:prstGeom prst="rect">
            <a:avLst/>
          </a:prstGeom>
        </p:spPr>
        <p:txBody>
          <a:bodyPr lIns="91425" tIns="91425" rIns="91425" bIns="91425" anchor="ctr" anchorCtr="0">
            <a:noAutofit/>
          </a:bodyPr>
          <a:lstStyle/>
          <a:p>
            <a:pPr lvl="0" algn="ctr" rtl="0">
              <a:spcBef>
                <a:spcPts val="0"/>
              </a:spcBef>
              <a:buNone/>
            </a:pPr>
            <a:r>
              <a:rPr lang="en-US" sz="7200" dirty="0" smtClean="0">
                <a:solidFill>
                  <a:srgbClr val="FFFFFF"/>
                </a:solidFill>
              </a:rPr>
              <a:t>Results</a:t>
            </a:r>
            <a:endParaRPr lang="en" sz="7200" dirty="0">
              <a:solidFill>
                <a:srgbClr val="FFFFFF"/>
              </a:solidFill>
            </a:endParaRPr>
          </a:p>
        </p:txBody>
      </p:sp>
      <p:sp>
        <p:nvSpPr>
          <p:cNvPr id="171" name="Shape 171"/>
          <p:cNvSpPr txBox="1">
            <a:spLocks noGrp="1"/>
          </p:cNvSpPr>
          <p:nvPr>
            <p:ph type="subTitle" idx="4294967295"/>
          </p:nvPr>
        </p:nvSpPr>
        <p:spPr>
          <a:xfrm>
            <a:off x="2101950" y="5189150"/>
            <a:ext cx="4940100" cy="1046400"/>
          </a:xfrm>
          <a:prstGeom prst="rect">
            <a:avLst/>
          </a:prstGeom>
        </p:spPr>
        <p:txBody>
          <a:bodyPr lIns="91425" tIns="91425" rIns="91425" bIns="91425" anchor="t" anchorCtr="0">
            <a:noAutofit/>
          </a:bodyPr>
          <a:lstStyle/>
          <a:p>
            <a:pPr lvl="0" algn="ctr" rtl="0">
              <a:spcBef>
                <a:spcPts val="0"/>
              </a:spcBef>
              <a:buNone/>
            </a:pPr>
            <a:endParaRPr lang="en" dirty="0"/>
          </a:p>
        </p:txBody>
      </p:sp>
    </p:spTree>
    <p:extLst>
      <p:ext uri="{BB962C8B-B14F-4D97-AF65-F5344CB8AC3E}">
        <p14:creationId xmlns:p14="http://schemas.microsoft.com/office/powerpoint/2010/main" val="1616089099"/>
      </p:ext>
    </p:extLst>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31992" y="6191729"/>
            <a:ext cx="9175991" cy="666271"/>
          </a:xfrm>
          <a:prstGeom prst="rect">
            <a:avLst/>
          </a:prstGeom>
        </p:spPr>
      </p:pic>
      <p:sp>
        <p:nvSpPr>
          <p:cNvPr id="93" name="Shape 93"/>
          <p:cNvSpPr txBox="1">
            <a:spLocks noGrp="1"/>
          </p:cNvSpPr>
          <p:nvPr>
            <p:ph type="ctrTitle" idx="4294967295"/>
          </p:nvPr>
        </p:nvSpPr>
        <p:spPr>
          <a:xfrm>
            <a:off x="-1449187" y="5450793"/>
            <a:ext cx="7569571" cy="1407207"/>
          </a:xfrm>
          <a:prstGeom prst="rect">
            <a:avLst/>
          </a:prstGeom>
        </p:spPr>
        <p:txBody>
          <a:bodyPr lIns="91425" tIns="91425" rIns="91425" bIns="91425" anchor="b" anchorCtr="0">
            <a:noAutofit/>
          </a:bodyPr>
          <a:lstStyle/>
          <a:p>
            <a:pPr lvl="0" algn="ctr"/>
            <a:r>
              <a:rPr lang="en-US" sz="2400" dirty="0">
                <a:solidFill>
                  <a:srgbClr val="FFFFFF"/>
                </a:solidFill>
              </a:rPr>
              <a:t>Weather Meter Calibration</a:t>
            </a:r>
            <a:endParaRPr lang="en" sz="2400" dirty="0">
              <a:solidFill>
                <a:srgbClr val="FFFFFF"/>
              </a:solidFill>
            </a:endParaRPr>
          </a:p>
        </p:txBody>
      </p:sp>
      <p:grpSp>
        <p:nvGrpSpPr>
          <p:cNvPr id="95" name="Shape 95"/>
          <p:cNvGrpSpPr/>
          <p:nvPr/>
        </p:nvGrpSpPr>
        <p:grpSpPr>
          <a:xfrm>
            <a:off x="453101" y="349133"/>
            <a:ext cx="8081300" cy="5673715"/>
            <a:chOff x="-501509" y="-417564"/>
            <a:chExt cx="2184532" cy="4938889"/>
          </a:xfrm>
        </p:grpSpPr>
        <p:sp>
          <p:nvSpPr>
            <p:cNvPr id="96" name="Shape 96"/>
            <p:cNvSpPr/>
            <p:nvPr/>
          </p:nvSpPr>
          <p:spPr>
            <a:xfrm>
              <a:off x="-501509" y="4161925"/>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sp>
          <p:nvSpPr>
            <p:cNvPr id="97" name="Shape 97"/>
            <p:cNvSpPr/>
            <p:nvPr/>
          </p:nvSpPr>
          <p:spPr>
            <a:xfrm rot="16200000">
              <a:off x="1323623" y="4161925"/>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sp>
          <p:nvSpPr>
            <p:cNvPr id="98" name="Shape 98"/>
            <p:cNvSpPr/>
            <p:nvPr/>
          </p:nvSpPr>
          <p:spPr>
            <a:xfrm rot="5400000">
              <a:off x="-501509" y="-417563"/>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sp>
          <p:nvSpPr>
            <p:cNvPr id="99" name="Shape 99"/>
            <p:cNvSpPr/>
            <p:nvPr/>
          </p:nvSpPr>
          <p:spPr>
            <a:xfrm rot="10800000">
              <a:off x="1299188" y="-417564"/>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grpSp>
      <p:graphicFrame>
        <p:nvGraphicFramePr>
          <p:cNvPr id="2" name="Table 1"/>
          <p:cNvGraphicFramePr>
            <a:graphicFrameLocks noGrp="1"/>
          </p:cNvGraphicFramePr>
          <p:nvPr>
            <p:extLst>
              <p:ext uri="{D42A27DB-BD31-4B8C-83A1-F6EECF244321}">
                <p14:modId xmlns:p14="http://schemas.microsoft.com/office/powerpoint/2010/main" val="1787419351"/>
              </p:ext>
            </p:extLst>
          </p:nvPr>
        </p:nvGraphicFramePr>
        <p:xfrm>
          <a:off x="1213098" y="766303"/>
          <a:ext cx="6685809" cy="4733645"/>
        </p:xfrm>
        <a:graphic>
          <a:graphicData uri="http://schemas.openxmlformats.org/drawingml/2006/table">
            <a:tbl>
              <a:tblPr/>
              <a:tblGrid>
                <a:gridCol w="953793"/>
                <a:gridCol w="955336"/>
                <a:gridCol w="955336"/>
                <a:gridCol w="955336"/>
                <a:gridCol w="955336"/>
                <a:gridCol w="955336"/>
                <a:gridCol w="955336"/>
              </a:tblGrid>
              <a:tr h="354188">
                <a:tc gridSpan="4">
                  <a:txBody>
                    <a:bodyPr/>
                    <a:lstStyle/>
                    <a:p>
                      <a:pPr marL="0" marR="0" algn="ctr">
                        <a:spcBef>
                          <a:spcPts val="0"/>
                        </a:spcBef>
                        <a:spcAft>
                          <a:spcPts val="0"/>
                        </a:spcAft>
                      </a:pPr>
                      <a:r>
                        <a:rPr lang="en-US" sz="1600" b="1">
                          <a:solidFill>
                            <a:srgbClr val="000000"/>
                          </a:solidFill>
                          <a:effectLst/>
                          <a:highlight>
                            <a:srgbClr val="FFFFFF"/>
                          </a:highlight>
                          <a:latin typeface="Times New Roman" charset="0"/>
                          <a:ea typeface="Times New Roman" charset="0"/>
                        </a:rPr>
                        <a:t>Rain Reading (direct wire)</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marL="0" marR="0" algn="ctr">
                        <a:spcBef>
                          <a:spcPts val="0"/>
                        </a:spcBef>
                        <a:spcAft>
                          <a:spcPts val="0"/>
                        </a:spcAft>
                      </a:pPr>
                      <a:r>
                        <a:rPr lang="en-US" sz="1600" b="1">
                          <a:solidFill>
                            <a:srgbClr val="000000"/>
                          </a:solidFill>
                          <a:effectLst/>
                          <a:highlight>
                            <a:srgbClr val="FFFFFF"/>
                          </a:highlight>
                          <a:latin typeface="Times New Roman" charset="0"/>
                          <a:ea typeface="Times New Roman" charset="0"/>
                        </a:rPr>
                        <a:t>Rain Reading (with extension)</a:t>
                      </a:r>
                      <a:endParaRPr lang="en-US" sz="2000">
                        <a:solidFill>
                          <a:srgbClr val="000000"/>
                        </a:solidFill>
                        <a:effectLst/>
                        <a:latin typeface="Times New Roman" charset="0"/>
                        <a:ea typeface="Times New Roman"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r>
              <a:tr h="654405">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Set number</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1st Trial</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2nd Trial</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3rd Trial</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1st Trial</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dirty="0">
                          <a:solidFill>
                            <a:srgbClr val="000000"/>
                          </a:solidFill>
                          <a:effectLst/>
                          <a:highlight>
                            <a:srgbClr val="FFFFFF"/>
                          </a:highlight>
                          <a:latin typeface="Times New Roman" charset="0"/>
                          <a:ea typeface="Times New Roman" charset="0"/>
                        </a:rPr>
                        <a:t>2nd Trial</a:t>
                      </a:r>
                      <a:endParaRPr lang="en-US" sz="2000" dirty="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3rd Trial</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41896">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1</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dirty="0">
                          <a:solidFill>
                            <a:srgbClr val="000000"/>
                          </a:solidFill>
                          <a:effectLst/>
                          <a:highlight>
                            <a:srgbClr val="FFFFFF"/>
                          </a:highlight>
                          <a:latin typeface="Times New Roman" charset="0"/>
                          <a:ea typeface="Times New Roman" charset="0"/>
                        </a:rPr>
                        <a:t>0.04</a:t>
                      </a:r>
                      <a:endParaRPr lang="en-US" sz="2000" dirty="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0.07</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0.07</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0.07</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dirty="0">
                          <a:solidFill>
                            <a:srgbClr val="000000"/>
                          </a:solidFill>
                          <a:effectLst/>
                          <a:highlight>
                            <a:srgbClr val="FFFFFF"/>
                          </a:highlight>
                          <a:latin typeface="Times New Roman" charset="0"/>
                          <a:ea typeface="Times New Roman" charset="0"/>
                        </a:rPr>
                        <a:t>0.07</a:t>
                      </a:r>
                      <a:endParaRPr lang="en-US" sz="2000" dirty="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0.05</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41896">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2</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dirty="0">
                          <a:solidFill>
                            <a:srgbClr val="000000"/>
                          </a:solidFill>
                          <a:effectLst/>
                          <a:highlight>
                            <a:srgbClr val="FFFFFF"/>
                          </a:highlight>
                          <a:latin typeface="Times New Roman" charset="0"/>
                          <a:ea typeface="Times New Roman" charset="0"/>
                        </a:rPr>
                        <a:t>0.11</a:t>
                      </a:r>
                      <a:endParaRPr lang="en-US" sz="2000" dirty="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0.13</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0.13</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0.13</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0.13</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0.12</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41896">
                <a:tc>
                  <a:txBody>
                    <a:bodyPr/>
                    <a:lstStyle/>
                    <a:p>
                      <a:pPr marL="0" marR="0" algn="ctr">
                        <a:spcBef>
                          <a:spcPts val="0"/>
                        </a:spcBef>
                        <a:spcAft>
                          <a:spcPts val="0"/>
                        </a:spcAft>
                      </a:pPr>
                      <a:r>
                        <a:rPr lang="en-US" sz="1600" dirty="0">
                          <a:solidFill>
                            <a:srgbClr val="000000"/>
                          </a:solidFill>
                          <a:effectLst/>
                          <a:highlight>
                            <a:srgbClr val="FFFFFF"/>
                          </a:highlight>
                          <a:latin typeface="Times New Roman" charset="0"/>
                          <a:ea typeface="Times New Roman" charset="0"/>
                        </a:rPr>
                        <a:t>3</a:t>
                      </a:r>
                      <a:endParaRPr lang="en-US" sz="2000" dirty="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0.18</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0.2</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0.2</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0.2</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0.2</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0.19</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41896">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4</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dirty="0">
                          <a:solidFill>
                            <a:srgbClr val="000000"/>
                          </a:solidFill>
                          <a:effectLst/>
                          <a:highlight>
                            <a:srgbClr val="FFFFFF"/>
                          </a:highlight>
                          <a:latin typeface="Times New Roman" charset="0"/>
                          <a:ea typeface="Times New Roman" charset="0"/>
                        </a:rPr>
                        <a:t>0.23</a:t>
                      </a:r>
                      <a:endParaRPr lang="en-US" sz="2000" dirty="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0.26</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0.26</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0.26</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0.26</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0.25</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41896">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5</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dirty="0">
                          <a:solidFill>
                            <a:srgbClr val="000000"/>
                          </a:solidFill>
                          <a:effectLst/>
                          <a:highlight>
                            <a:srgbClr val="FFFFFF"/>
                          </a:highlight>
                          <a:latin typeface="Times New Roman" charset="0"/>
                          <a:ea typeface="Times New Roman" charset="0"/>
                        </a:rPr>
                        <a:t>0.29</a:t>
                      </a:r>
                      <a:endParaRPr lang="en-US" sz="2000" dirty="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dirty="0">
                          <a:solidFill>
                            <a:srgbClr val="000000"/>
                          </a:solidFill>
                          <a:effectLst/>
                          <a:highlight>
                            <a:srgbClr val="FFFFFF"/>
                          </a:highlight>
                          <a:latin typeface="Times New Roman" charset="0"/>
                          <a:ea typeface="Times New Roman" charset="0"/>
                        </a:rPr>
                        <a:t>0.32</a:t>
                      </a:r>
                      <a:endParaRPr lang="en-US" sz="2000" dirty="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0.33</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0.33</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0.32</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0.32</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41896">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6</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0.35</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0.39</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0.39</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dirty="0">
                          <a:solidFill>
                            <a:srgbClr val="000000"/>
                          </a:solidFill>
                          <a:effectLst/>
                          <a:highlight>
                            <a:srgbClr val="FFFFFF"/>
                          </a:highlight>
                          <a:latin typeface="Times New Roman" charset="0"/>
                          <a:ea typeface="Times New Roman" charset="0"/>
                        </a:rPr>
                        <a:t>0.41</a:t>
                      </a:r>
                      <a:endParaRPr lang="en-US" sz="2000" dirty="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0.39</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0.39</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41896">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7</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dirty="0">
                          <a:solidFill>
                            <a:srgbClr val="000000"/>
                          </a:solidFill>
                          <a:effectLst/>
                          <a:highlight>
                            <a:srgbClr val="FFFFFF"/>
                          </a:highlight>
                          <a:latin typeface="Times New Roman" charset="0"/>
                          <a:ea typeface="Times New Roman" charset="0"/>
                        </a:rPr>
                        <a:t>0.43</a:t>
                      </a:r>
                      <a:endParaRPr lang="en-US" sz="2000" dirty="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0.45</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0.45</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0.47</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0.45</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0.45</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41896">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8</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0.5</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0.51</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0.52</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0.54</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0.51</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0.52</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41896">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9</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0.56</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0.59</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0.58</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0.61</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0.57</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0.58</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41896">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10</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0.63</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0.66</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0.65</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0.67</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a:solidFill>
                            <a:srgbClr val="000000"/>
                          </a:solidFill>
                          <a:effectLst/>
                          <a:highlight>
                            <a:srgbClr val="FFFFFF"/>
                          </a:highlight>
                          <a:latin typeface="Times New Roman" charset="0"/>
                          <a:ea typeface="Times New Roman" charset="0"/>
                        </a:rPr>
                        <a:t>0.64</a:t>
                      </a:r>
                      <a:endParaRPr lang="en-US" sz="200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600" dirty="0">
                          <a:solidFill>
                            <a:srgbClr val="000000"/>
                          </a:solidFill>
                          <a:effectLst/>
                          <a:highlight>
                            <a:srgbClr val="FFFFFF"/>
                          </a:highlight>
                          <a:latin typeface="Times New Roman" charset="0"/>
                          <a:ea typeface="Times New Roman" charset="0"/>
                        </a:rPr>
                        <a:t>0.65</a:t>
                      </a:r>
                      <a:endParaRPr lang="en-US" sz="2000" dirty="0">
                        <a:solidFill>
                          <a:srgbClr val="000000"/>
                        </a:solidFill>
                        <a:effectLst/>
                        <a:latin typeface="Times New Roman" charset="0"/>
                        <a:ea typeface="Times New Roman"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1496802926"/>
      </p:ext>
    </p:extLst>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61CEC4"/>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1992" y="6191729"/>
            <a:ext cx="9175991" cy="666271"/>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8516"/>
            <a:ext cx="9144000" cy="5556250"/>
          </a:xfrm>
          <a:prstGeom prst="rect">
            <a:avLst/>
          </a:prstGeom>
        </p:spPr>
      </p:pic>
    </p:spTree>
    <p:extLst>
      <p:ext uri="{BB962C8B-B14F-4D97-AF65-F5344CB8AC3E}">
        <p14:creationId xmlns:p14="http://schemas.microsoft.com/office/powerpoint/2010/main" val="145506040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759" y="877139"/>
            <a:ext cx="2551176" cy="2551176"/>
          </a:xfrm>
          <a:prstGeom prst="rect">
            <a:avLst/>
          </a:prstGeom>
        </p:spPr>
      </p:pic>
      <p:sp>
        <p:nvSpPr>
          <p:cNvPr id="93" name="Shape 93"/>
          <p:cNvSpPr txBox="1">
            <a:spLocks noGrp="1"/>
          </p:cNvSpPr>
          <p:nvPr>
            <p:ph type="ctrTitle" idx="4294967295"/>
          </p:nvPr>
        </p:nvSpPr>
        <p:spPr>
          <a:xfrm>
            <a:off x="-31992" y="3166794"/>
            <a:ext cx="3667255" cy="1912911"/>
          </a:xfrm>
          <a:prstGeom prst="rect">
            <a:avLst/>
          </a:prstGeom>
        </p:spPr>
        <p:txBody>
          <a:bodyPr lIns="91425" tIns="91425" rIns="91425" bIns="91425" anchor="b" anchorCtr="0">
            <a:noAutofit/>
          </a:bodyPr>
          <a:lstStyle/>
          <a:p>
            <a:pPr lvl="0" algn="ctr" rtl="0">
              <a:spcBef>
                <a:spcPts val="0"/>
              </a:spcBef>
              <a:buNone/>
            </a:pPr>
            <a:r>
              <a:rPr lang="en-US" sz="4000" dirty="0" smtClean="0">
                <a:solidFill>
                  <a:srgbClr val="FFFFFF"/>
                </a:solidFill>
              </a:rPr>
              <a:t>The </a:t>
            </a:r>
            <a:r>
              <a:rPr lang="en-US" sz="4000" dirty="0" smtClean="0">
                <a:solidFill>
                  <a:srgbClr val="FFFFFF"/>
                </a:solidFill>
              </a:rPr>
              <a:t>PH Context</a:t>
            </a:r>
            <a:endParaRPr lang="en" sz="4000" dirty="0">
              <a:solidFill>
                <a:srgbClr val="FFFFFF"/>
              </a:solidFill>
            </a:endParaRPr>
          </a:p>
        </p:txBody>
      </p:sp>
      <p:sp>
        <p:nvSpPr>
          <p:cNvPr id="94" name="Shape 94"/>
          <p:cNvSpPr txBox="1">
            <a:spLocks noGrp="1"/>
          </p:cNvSpPr>
          <p:nvPr>
            <p:ph type="subTitle" idx="4294967295"/>
          </p:nvPr>
        </p:nvSpPr>
        <p:spPr>
          <a:xfrm>
            <a:off x="3482106" y="709206"/>
            <a:ext cx="5264652" cy="5217176"/>
          </a:xfrm>
          <a:prstGeom prst="rect">
            <a:avLst/>
          </a:prstGeom>
        </p:spPr>
        <p:txBody>
          <a:bodyPr lIns="91425" tIns="91425" rIns="91425" bIns="91425" anchor="t" anchorCtr="0">
            <a:noAutofit/>
          </a:bodyPr>
          <a:lstStyle/>
          <a:p>
            <a:pPr lvl="0" algn="just">
              <a:spcBef>
                <a:spcPts val="0"/>
              </a:spcBef>
              <a:buNone/>
            </a:pPr>
            <a:r>
              <a:rPr lang="en-US" dirty="0" smtClean="0"/>
              <a:t>In the Philippines, the renewable energy sector is booming. With the country’s solar irradiance average being around 70% higher than in countries 5kWh/m2/day compared to Japan’s 3.75kWh/m2/day or Germany’s 2.71kWh/m2/day, there is a big solar potential.</a:t>
            </a:r>
            <a:endParaRPr lang="en-US" dirty="0"/>
          </a:p>
          <a:p>
            <a:pPr lvl="0" algn="just">
              <a:spcBef>
                <a:spcPts val="0"/>
              </a:spcBef>
              <a:buNone/>
            </a:pPr>
            <a:endParaRPr lang="en-US" dirty="0"/>
          </a:p>
          <a:p>
            <a:pPr lvl="0" algn="just">
              <a:spcBef>
                <a:spcPts val="0"/>
              </a:spcBef>
              <a:buNone/>
            </a:pPr>
            <a:r>
              <a:rPr lang="en-US" dirty="0" smtClean="0"/>
              <a:t>The evidence being the increase in solar power plant installations.</a:t>
            </a:r>
            <a:endParaRPr lang="en-US" dirty="0" smtClean="0"/>
          </a:p>
        </p:txBody>
      </p:sp>
      <p:pic>
        <p:nvPicPr>
          <p:cNvPr id="13" name="Picture 12"/>
          <p:cNvPicPr>
            <a:picLocks noChangeAspect="1"/>
          </p:cNvPicPr>
          <p:nvPr/>
        </p:nvPicPr>
        <p:blipFill>
          <a:blip r:embed="rId4"/>
          <a:stretch>
            <a:fillRect/>
          </a:stretch>
        </p:blipFill>
        <p:spPr>
          <a:xfrm>
            <a:off x="-31992" y="6179537"/>
            <a:ext cx="9175991" cy="666271"/>
          </a:xfrm>
          <a:prstGeom prst="rect">
            <a:avLst/>
          </a:prstGeom>
        </p:spPr>
      </p:pic>
    </p:spTree>
    <p:extLst>
      <p:ext uri="{BB962C8B-B14F-4D97-AF65-F5344CB8AC3E}">
        <p14:creationId xmlns:p14="http://schemas.microsoft.com/office/powerpoint/2010/main" val="321734683"/>
      </p:ext>
    </p:extLst>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61CEC4"/>
        </a:solidFill>
        <a:effectLst/>
      </p:bgPr>
    </p:bg>
    <p:spTree>
      <p:nvGrpSpPr>
        <p:cNvPr id="1" name=""/>
        <p:cNvGrpSpPr/>
        <p:nvPr/>
      </p:nvGrpSpPr>
      <p:grpSpPr>
        <a:xfrm>
          <a:off x="0" y="0"/>
          <a:ext cx="0" cy="0"/>
          <a:chOff x="0" y="0"/>
          <a:chExt cx="0" cy="0"/>
        </a:xfrm>
      </p:grpSpPr>
      <p:pic>
        <p:nvPicPr>
          <p:cNvPr id="4" name="Picture 3" descr="screencapture-file-Users-macair-Desktop-TAKE-2010-index-html-1486449697753.png"/>
          <p:cNvPicPr/>
          <p:nvPr/>
        </p:nvPicPr>
        <p:blipFill>
          <a:blip r:embed="rId2">
            <a:extLst>
              <a:ext uri="{28A0092B-C50C-407E-A947-70E740481C1C}">
                <a14:useLocalDpi xmlns:a14="http://schemas.microsoft.com/office/drawing/2010/main" val="0"/>
              </a:ext>
            </a:extLst>
          </a:blip>
          <a:srcRect/>
          <a:stretch>
            <a:fillRect/>
          </a:stretch>
        </p:blipFill>
        <p:spPr bwMode="auto">
          <a:xfrm>
            <a:off x="0" y="2441842"/>
            <a:ext cx="9144000" cy="8713694"/>
          </a:xfrm>
          <a:prstGeom prst="rect">
            <a:avLst/>
          </a:prstGeom>
          <a:noFill/>
          <a:ln>
            <a:noFill/>
          </a:ln>
        </p:spPr>
      </p:pic>
      <p:pic>
        <p:nvPicPr>
          <p:cNvPr id="5" name="Picture 4"/>
          <p:cNvPicPr>
            <a:picLocks noChangeAspect="1"/>
          </p:cNvPicPr>
          <p:nvPr/>
        </p:nvPicPr>
        <p:blipFill>
          <a:blip r:embed="rId3"/>
          <a:stretch>
            <a:fillRect/>
          </a:stretch>
        </p:blipFill>
        <p:spPr>
          <a:xfrm>
            <a:off x="-15996" y="0"/>
            <a:ext cx="9175991" cy="666271"/>
          </a:xfrm>
          <a:prstGeom prst="rect">
            <a:avLst/>
          </a:prstGeom>
        </p:spPr>
      </p:pic>
    </p:spTree>
    <p:extLst>
      <p:ext uri="{BB962C8B-B14F-4D97-AF65-F5344CB8AC3E}">
        <p14:creationId xmlns:p14="http://schemas.microsoft.com/office/powerpoint/2010/main" val="1724823101"/>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61CEC4"/>
        </a:solidFill>
        <a:effectLst/>
      </p:bgPr>
    </p:bg>
    <p:spTree>
      <p:nvGrpSpPr>
        <p:cNvPr id="1" name=""/>
        <p:cNvGrpSpPr/>
        <p:nvPr/>
      </p:nvGrpSpPr>
      <p:grpSpPr>
        <a:xfrm>
          <a:off x="0" y="0"/>
          <a:ext cx="0" cy="0"/>
          <a:chOff x="0" y="0"/>
          <a:chExt cx="0" cy="0"/>
        </a:xfrm>
      </p:grpSpPr>
      <p:pic>
        <p:nvPicPr>
          <p:cNvPr id="4" name="Picture 3" descr="screencapture-file-Users-macair-Desktop-TAKE-2010-index-html-1486449697753.png"/>
          <p:cNvPicPr/>
          <p:nvPr/>
        </p:nvPicPr>
        <p:blipFill>
          <a:blip r:embed="rId2">
            <a:extLst>
              <a:ext uri="{28A0092B-C50C-407E-A947-70E740481C1C}">
                <a14:useLocalDpi xmlns:a14="http://schemas.microsoft.com/office/drawing/2010/main" val="0"/>
              </a:ext>
            </a:extLst>
          </a:blip>
          <a:srcRect/>
          <a:stretch>
            <a:fillRect/>
          </a:stretch>
        </p:blipFill>
        <p:spPr bwMode="auto">
          <a:xfrm>
            <a:off x="0" y="-4395440"/>
            <a:ext cx="9144000" cy="8713694"/>
          </a:xfrm>
          <a:prstGeom prst="rect">
            <a:avLst/>
          </a:prstGeom>
          <a:noFill/>
          <a:ln>
            <a:noFill/>
          </a:ln>
        </p:spPr>
      </p:pic>
      <p:pic>
        <p:nvPicPr>
          <p:cNvPr id="5" name="Picture 4"/>
          <p:cNvPicPr>
            <a:picLocks noChangeAspect="1"/>
          </p:cNvPicPr>
          <p:nvPr/>
        </p:nvPicPr>
        <p:blipFill>
          <a:blip r:embed="rId3"/>
          <a:stretch>
            <a:fillRect/>
          </a:stretch>
        </p:blipFill>
        <p:spPr>
          <a:xfrm>
            <a:off x="-31992" y="6191729"/>
            <a:ext cx="9175991" cy="666271"/>
          </a:xfrm>
          <a:prstGeom prst="rect">
            <a:avLst/>
          </a:prstGeom>
        </p:spPr>
      </p:pic>
    </p:spTree>
    <p:extLst>
      <p:ext uri="{BB962C8B-B14F-4D97-AF65-F5344CB8AC3E}">
        <p14:creationId xmlns:p14="http://schemas.microsoft.com/office/powerpoint/2010/main" val="220107654"/>
      </p:ext>
    </p:extLst>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61CEC4"/>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6049" y="-154562"/>
            <a:ext cx="5993786" cy="12139313"/>
          </a:xfrm>
          <a:prstGeom prst="rect">
            <a:avLst/>
          </a:prstGeom>
        </p:spPr>
      </p:pic>
    </p:spTree>
    <p:extLst>
      <p:ext uri="{BB962C8B-B14F-4D97-AF65-F5344CB8AC3E}">
        <p14:creationId xmlns:p14="http://schemas.microsoft.com/office/powerpoint/2010/main" val="1382500644"/>
      </p:ext>
    </p:extLst>
  </p:cSld>
  <p:clrMapOvr>
    <a:masterClrMapping/>
  </p:clrMapOvr>
  <p:transition spd="slow">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61CEC4"/>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6049" y="-7164962"/>
            <a:ext cx="5993786" cy="12139313"/>
          </a:xfrm>
          <a:prstGeom prst="rect">
            <a:avLst/>
          </a:prstGeom>
        </p:spPr>
      </p:pic>
      <p:pic>
        <p:nvPicPr>
          <p:cNvPr id="6" name="Picture 5"/>
          <p:cNvPicPr>
            <a:picLocks noChangeAspect="1"/>
          </p:cNvPicPr>
          <p:nvPr/>
        </p:nvPicPr>
        <p:blipFill>
          <a:blip r:embed="rId3"/>
          <a:stretch>
            <a:fillRect/>
          </a:stretch>
        </p:blipFill>
        <p:spPr>
          <a:xfrm>
            <a:off x="-31992" y="6191729"/>
            <a:ext cx="9175991" cy="666271"/>
          </a:xfrm>
          <a:prstGeom prst="rect">
            <a:avLst/>
          </a:prstGeom>
        </p:spPr>
      </p:pic>
    </p:spTree>
    <p:extLst>
      <p:ext uri="{BB962C8B-B14F-4D97-AF65-F5344CB8AC3E}">
        <p14:creationId xmlns:p14="http://schemas.microsoft.com/office/powerpoint/2010/main" val="394353361"/>
      </p:ext>
    </p:extLst>
  </p:cSld>
  <p:clrMapOvr>
    <a:masterClrMapping/>
  </p:clrMapOvr>
  <p:transition spd="slow">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31992" y="6191729"/>
            <a:ext cx="9175991" cy="666271"/>
          </a:xfrm>
          <a:prstGeom prst="rect">
            <a:avLst/>
          </a:prstGeom>
        </p:spPr>
      </p:pic>
      <p:sp>
        <p:nvSpPr>
          <p:cNvPr id="11" name="Shape 94"/>
          <p:cNvSpPr txBox="1">
            <a:spLocks/>
          </p:cNvSpPr>
          <p:nvPr/>
        </p:nvSpPr>
        <p:spPr>
          <a:xfrm>
            <a:off x="1336960" y="996160"/>
            <a:ext cx="6782912" cy="47850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C7F464"/>
              </a:buClr>
              <a:buSzPct val="100000"/>
              <a:buFont typeface="Montserrat"/>
              <a:buChar char="▣"/>
              <a:defRPr sz="2400" b="0" i="0" u="none" strike="noStrike" cap="none">
                <a:solidFill>
                  <a:srgbClr val="454F5B"/>
                </a:solidFill>
                <a:latin typeface="Montserrat"/>
                <a:ea typeface="Montserrat"/>
                <a:cs typeface="Montserrat"/>
                <a:sym typeface="Montserrat"/>
              </a:defRPr>
            </a:lvl1pPr>
            <a:lvl2pPr marR="0" lvl="1" algn="l" rtl="0">
              <a:lnSpc>
                <a:spcPct val="100000"/>
              </a:lnSpc>
              <a:spcBef>
                <a:spcPts val="480"/>
              </a:spcBef>
              <a:spcAft>
                <a:spcPts val="0"/>
              </a:spcAft>
              <a:buClr>
                <a:srgbClr val="C7F464"/>
              </a:buClr>
              <a:buSzPct val="100000"/>
              <a:buFont typeface="Montserrat"/>
              <a:buChar char="□"/>
              <a:defRPr sz="2000" b="0" i="0" u="none" strike="noStrike" cap="none">
                <a:solidFill>
                  <a:srgbClr val="454F5B"/>
                </a:solidFill>
                <a:latin typeface="Montserrat"/>
                <a:ea typeface="Montserrat"/>
                <a:cs typeface="Montserrat"/>
                <a:sym typeface="Montserrat"/>
              </a:defRPr>
            </a:lvl2pPr>
            <a:lvl3pPr marR="0" lvl="2" algn="l" rtl="0">
              <a:lnSpc>
                <a:spcPct val="100000"/>
              </a:lnSpc>
              <a:spcBef>
                <a:spcPts val="480"/>
              </a:spcBef>
              <a:spcAft>
                <a:spcPts val="0"/>
              </a:spcAft>
              <a:buClr>
                <a:srgbClr val="C7F464"/>
              </a:buClr>
              <a:buSzPct val="100000"/>
              <a:buFont typeface="Montserrat"/>
              <a:buNone/>
              <a:defRPr sz="2000" b="0" i="0" u="none" strike="noStrike" cap="none">
                <a:solidFill>
                  <a:srgbClr val="454F5B"/>
                </a:solidFill>
                <a:latin typeface="Montserrat"/>
                <a:ea typeface="Montserrat"/>
                <a:cs typeface="Montserrat"/>
                <a:sym typeface="Montserrat"/>
              </a:defRPr>
            </a:lvl3pPr>
            <a:lvl4pPr marR="0" lvl="3" algn="l" rtl="0">
              <a:lnSpc>
                <a:spcPct val="100000"/>
              </a:lnSpc>
              <a:spcBef>
                <a:spcPts val="360"/>
              </a:spcBef>
              <a:spcAft>
                <a:spcPts val="0"/>
              </a:spcAft>
              <a:buClr>
                <a:srgbClr val="C7F464"/>
              </a:buClr>
              <a:buSzPct val="100000"/>
              <a:buFont typeface="Montserrat"/>
              <a:buNone/>
              <a:defRPr sz="1800" b="0" i="0" u="none" strike="noStrike" cap="none">
                <a:solidFill>
                  <a:srgbClr val="454F5B"/>
                </a:solidFill>
                <a:latin typeface="Montserrat"/>
                <a:ea typeface="Montserrat"/>
                <a:cs typeface="Montserrat"/>
                <a:sym typeface="Montserrat"/>
              </a:defRPr>
            </a:lvl4pPr>
            <a:lvl5pPr marR="0" lvl="4" algn="l" rtl="0">
              <a:lnSpc>
                <a:spcPct val="100000"/>
              </a:lnSpc>
              <a:spcBef>
                <a:spcPts val="360"/>
              </a:spcBef>
              <a:spcAft>
                <a:spcPts val="0"/>
              </a:spcAft>
              <a:buClr>
                <a:srgbClr val="C7F464"/>
              </a:buClr>
              <a:buSzPct val="100000"/>
              <a:buFont typeface="Montserrat"/>
              <a:buNone/>
              <a:defRPr sz="1800" b="0" i="0" u="none" strike="noStrike" cap="none">
                <a:solidFill>
                  <a:srgbClr val="454F5B"/>
                </a:solidFill>
                <a:latin typeface="Montserrat"/>
                <a:ea typeface="Montserrat"/>
                <a:cs typeface="Montserrat"/>
                <a:sym typeface="Montserrat"/>
              </a:defRPr>
            </a:lvl5pPr>
            <a:lvl6pPr marR="0" lvl="5" algn="l" rtl="0">
              <a:lnSpc>
                <a:spcPct val="100000"/>
              </a:lnSpc>
              <a:spcBef>
                <a:spcPts val="360"/>
              </a:spcBef>
              <a:spcAft>
                <a:spcPts val="0"/>
              </a:spcAft>
              <a:buClr>
                <a:srgbClr val="C7F464"/>
              </a:buClr>
              <a:buSzPct val="100000"/>
              <a:buFont typeface="Montserrat"/>
              <a:buNone/>
              <a:defRPr sz="1800" b="0" i="0" u="none" strike="noStrike" cap="none">
                <a:solidFill>
                  <a:srgbClr val="454F5B"/>
                </a:solidFill>
                <a:latin typeface="Montserrat"/>
                <a:ea typeface="Montserrat"/>
                <a:cs typeface="Montserrat"/>
                <a:sym typeface="Montserrat"/>
              </a:defRPr>
            </a:lvl6pPr>
            <a:lvl7pPr marR="0" lvl="6" algn="l" rtl="0">
              <a:lnSpc>
                <a:spcPct val="100000"/>
              </a:lnSpc>
              <a:spcBef>
                <a:spcPts val="360"/>
              </a:spcBef>
              <a:spcAft>
                <a:spcPts val="0"/>
              </a:spcAft>
              <a:buClr>
                <a:srgbClr val="C7F464"/>
              </a:buClr>
              <a:buSzPct val="100000"/>
              <a:buFont typeface="Montserrat"/>
              <a:buNone/>
              <a:defRPr sz="1800" b="0" i="0" u="none" strike="noStrike" cap="none">
                <a:solidFill>
                  <a:srgbClr val="454F5B"/>
                </a:solidFill>
                <a:latin typeface="Montserrat"/>
                <a:ea typeface="Montserrat"/>
                <a:cs typeface="Montserrat"/>
                <a:sym typeface="Montserrat"/>
              </a:defRPr>
            </a:lvl7pPr>
            <a:lvl8pPr marR="0" lvl="7" algn="l" rtl="0">
              <a:lnSpc>
                <a:spcPct val="100000"/>
              </a:lnSpc>
              <a:spcBef>
                <a:spcPts val="360"/>
              </a:spcBef>
              <a:spcAft>
                <a:spcPts val="0"/>
              </a:spcAft>
              <a:buClr>
                <a:srgbClr val="C7F464"/>
              </a:buClr>
              <a:buSzPct val="100000"/>
              <a:buFont typeface="Montserrat"/>
              <a:buNone/>
              <a:defRPr sz="1800" b="0" i="0" u="none" strike="noStrike" cap="none">
                <a:solidFill>
                  <a:srgbClr val="454F5B"/>
                </a:solidFill>
                <a:latin typeface="Montserrat"/>
                <a:ea typeface="Montserrat"/>
                <a:cs typeface="Montserrat"/>
                <a:sym typeface="Montserrat"/>
              </a:defRPr>
            </a:lvl8pPr>
            <a:lvl9pPr marR="0" lvl="8" algn="l" rtl="0">
              <a:lnSpc>
                <a:spcPct val="100000"/>
              </a:lnSpc>
              <a:spcBef>
                <a:spcPts val="360"/>
              </a:spcBef>
              <a:spcAft>
                <a:spcPts val="0"/>
              </a:spcAft>
              <a:buClr>
                <a:srgbClr val="C7F464"/>
              </a:buClr>
              <a:buSzPct val="100000"/>
              <a:buFont typeface="Montserrat"/>
              <a:buNone/>
              <a:defRPr sz="1800" b="0" i="0" u="none" strike="noStrike" cap="none">
                <a:solidFill>
                  <a:srgbClr val="454F5B"/>
                </a:solidFill>
                <a:latin typeface="Montserrat"/>
                <a:ea typeface="Montserrat"/>
                <a:cs typeface="Montserrat"/>
                <a:sym typeface="Montserrat"/>
              </a:defRPr>
            </a:lvl9pPr>
          </a:lstStyle>
          <a:p>
            <a:pPr algn="just">
              <a:spcBef>
                <a:spcPts val="0"/>
              </a:spcBef>
              <a:buFont typeface="Montserrat"/>
              <a:buNone/>
            </a:pPr>
            <a:r>
              <a:rPr lang="en-US" sz="2000" dirty="0" smtClean="0"/>
              <a:t>In order to quantify the usability of the website, the group conducted an surveys with both qualitative and quantitative questions based on </a:t>
            </a:r>
            <a:r>
              <a:rPr lang="en-US" sz="2000" dirty="0" err="1" smtClean="0"/>
              <a:t>usability.gov</a:t>
            </a:r>
            <a:r>
              <a:rPr lang="en-US" sz="2000" dirty="0" smtClean="0"/>
              <a:t> and the Website </a:t>
            </a:r>
            <a:r>
              <a:rPr lang="en-US" sz="2000" dirty="0" err="1" smtClean="0"/>
              <a:t>Accesibility</a:t>
            </a:r>
            <a:r>
              <a:rPr lang="en-US" sz="2000" dirty="0" smtClean="0"/>
              <a:t> Initiative  or w3.org’s guidelines.</a:t>
            </a:r>
          </a:p>
          <a:p>
            <a:pPr algn="just">
              <a:spcBef>
                <a:spcPts val="0"/>
              </a:spcBef>
              <a:buFont typeface="Montserrat"/>
              <a:buNone/>
            </a:pPr>
            <a:endParaRPr lang="en-US" sz="2000" dirty="0"/>
          </a:p>
          <a:p>
            <a:pPr algn="just">
              <a:spcBef>
                <a:spcPts val="0"/>
              </a:spcBef>
              <a:buFont typeface="Montserrat"/>
              <a:buNone/>
            </a:pPr>
            <a:r>
              <a:rPr lang="en-US" sz="2000" dirty="0" smtClean="0"/>
              <a:t>For the first version of the website, the main comments were on:</a:t>
            </a:r>
          </a:p>
          <a:p>
            <a:pPr algn="just">
              <a:spcBef>
                <a:spcPts val="0"/>
              </a:spcBef>
              <a:buFont typeface="Montserrat"/>
              <a:buNone/>
            </a:pPr>
            <a:endParaRPr lang="en-US" sz="2000" dirty="0"/>
          </a:p>
          <a:p>
            <a:pPr marL="457200" indent="-457200" algn="just">
              <a:spcBef>
                <a:spcPts val="0"/>
              </a:spcBef>
              <a:buFont typeface="Montserrat"/>
              <a:buAutoNum type="arabicPeriod"/>
            </a:pPr>
            <a:r>
              <a:rPr lang="en-US" sz="2000" dirty="0" smtClean="0"/>
              <a:t>Color scheme (“too blue”)</a:t>
            </a:r>
          </a:p>
          <a:p>
            <a:pPr marL="457200" indent="-457200" algn="just">
              <a:spcBef>
                <a:spcPts val="0"/>
              </a:spcBef>
              <a:buFont typeface="Montserrat"/>
              <a:buAutoNum type="arabicPeriod"/>
            </a:pPr>
            <a:r>
              <a:rPr lang="en-US" sz="2000" dirty="0" smtClean="0"/>
              <a:t>Font usage (“cheap fonts”)</a:t>
            </a:r>
          </a:p>
          <a:p>
            <a:pPr marL="457200" indent="-457200" algn="just">
              <a:spcBef>
                <a:spcPts val="0"/>
              </a:spcBef>
              <a:buFont typeface="Montserrat"/>
              <a:buAutoNum type="arabicPeriod"/>
            </a:pPr>
            <a:r>
              <a:rPr lang="en-US" sz="2000" dirty="0" smtClean="0"/>
              <a:t>Linkages (“redirects to the wrong page”)</a:t>
            </a:r>
          </a:p>
          <a:p>
            <a:pPr marL="457200" indent="-457200" algn="just">
              <a:spcBef>
                <a:spcPts val="0"/>
              </a:spcBef>
              <a:buFont typeface="Montserrat"/>
              <a:buAutoNum type="arabicPeriod"/>
            </a:pPr>
            <a:endParaRPr lang="en-US" sz="2000" dirty="0"/>
          </a:p>
        </p:txBody>
      </p:sp>
    </p:spTree>
    <p:extLst>
      <p:ext uri="{BB962C8B-B14F-4D97-AF65-F5344CB8AC3E}">
        <p14:creationId xmlns:p14="http://schemas.microsoft.com/office/powerpoint/2010/main" val="285413450"/>
      </p:ext>
    </p:extLst>
  </p:cSld>
  <p:clrMapOvr>
    <a:masterClrMapping/>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31992" y="6191729"/>
            <a:ext cx="9175991" cy="666271"/>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164512421"/>
              </p:ext>
            </p:extLst>
          </p:nvPr>
        </p:nvGraphicFramePr>
        <p:xfrm>
          <a:off x="134115" y="938783"/>
          <a:ext cx="8750048" cy="3299320"/>
        </p:xfrm>
        <a:graphic>
          <a:graphicData uri="http://schemas.openxmlformats.org/drawingml/2006/table">
            <a:tbl>
              <a:tblPr>
                <a:tableStyleId>{775DCB02-9BB8-47FD-8907-85C794F793BA}</a:tableStyleId>
              </a:tblPr>
              <a:tblGrid>
                <a:gridCol w="546878"/>
                <a:gridCol w="546878"/>
                <a:gridCol w="546878"/>
                <a:gridCol w="546878"/>
                <a:gridCol w="546878"/>
                <a:gridCol w="546878"/>
                <a:gridCol w="546878"/>
                <a:gridCol w="546878"/>
                <a:gridCol w="546878"/>
                <a:gridCol w="546878"/>
                <a:gridCol w="546878"/>
                <a:gridCol w="546878"/>
                <a:gridCol w="546878"/>
                <a:gridCol w="546878"/>
                <a:gridCol w="546878"/>
                <a:gridCol w="546878"/>
              </a:tblGrid>
              <a:tr h="743713">
                <a:tc>
                  <a:txBody>
                    <a:bodyPr/>
                    <a:lstStyle/>
                    <a:p>
                      <a:pPr algn="just" rtl="0" fontAlgn="b"/>
                      <a:r>
                        <a:rPr lang="en-US" sz="1050" dirty="0" smtClean="0">
                          <a:effectLst/>
                        </a:rPr>
                        <a:t>Landing Page Attractiveness</a:t>
                      </a:r>
                      <a:endParaRPr lang="en-US" sz="1050" dirty="0">
                        <a:effectLst/>
                      </a:endParaRPr>
                    </a:p>
                  </a:txBody>
                  <a:tcPr marL="9133" marR="9133" marT="6089" marB="6089" anchor="b"/>
                </a:tc>
                <a:tc>
                  <a:txBody>
                    <a:bodyPr/>
                    <a:lstStyle/>
                    <a:p>
                      <a:pPr algn="just" rtl="0" fontAlgn="b"/>
                      <a:r>
                        <a:rPr lang="en-US" sz="1050" dirty="0" smtClean="0">
                          <a:effectLst/>
                        </a:rPr>
                        <a:t>Main Page attractiveness</a:t>
                      </a:r>
                      <a:endParaRPr lang="en-US" sz="1050" dirty="0">
                        <a:effectLst/>
                      </a:endParaRPr>
                    </a:p>
                  </a:txBody>
                  <a:tcPr marL="9133" marR="9133" marT="6089" marB="6089" anchor="b"/>
                </a:tc>
                <a:tc>
                  <a:txBody>
                    <a:bodyPr/>
                    <a:lstStyle/>
                    <a:p>
                      <a:pPr algn="just" rtl="0" fontAlgn="b"/>
                      <a:r>
                        <a:rPr lang="en-US" sz="1050" dirty="0" smtClean="0">
                          <a:effectLst/>
                        </a:rPr>
                        <a:t>Weather Page attractiveness</a:t>
                      </a:r>
                      <a:endParaRPr lang="en-US" sz="1050" dirty="0">
                        <a:effectLst/>
                      </a:endParaRPr>
                    </a:p>
                  </a:txBody>
                  <a:tcPr marL="9133" marR="9133" marT="6089" marB="6089" anchor="b"/>
                </a:tc>
                <a:tc>
                  <a:txBody>
                    <a:bodyPr/>
                    <a:lstStyle/>
                    <a:p>
                      <a:pPr algn="just" rtl="0" fontAlgn="b"/>
                      <a:r>
                        <a:rPr lang="en-US" sz="1050" dirty="0" smtClean="0">
                          <a:effectLst/>
                        </a:rPr>
                        <a:t>Site Graphics</a:t>
                      </a:r>
                      <a:endParaRPr lang="en-US" sz="1050" dirty="0">
                        <a:effectLst/>
                      </a:endParaRPr>
                    </a:p>
                  </a:txBody>
                  <a:tcPr marL="9133" marR="9133" marT="6089" marB="6089" anchor="b"/>
                </a:tc>
                <a:tc>
                  <a:txBody>
                    <a:bodyPr/>
                    <a:lstStyle/>
                    <a:p>
                      <a:pPr algn="just" rtl="0" fontAlgn="b"/>
                      <a:r>
                        <a:rPr lang="en-US" sz="1050" dirty="0" smtClean="0">
                          <a:effectLst/>
                        </a:rPr>
                        <a:t>Graphics vs Text balance</a:t>
                      </a:r>
                      <a:endParaRPr lang="en-US" sz="1050" dirty="0">
                        <a:effectLst/>
                      </a:endParaRPr>
                    </a:p>
                  </a:txBody>
                  <a:tcPr marL="9133" marR="9133" marT="6089" marB="6089" anchor="b"/>
                </a:tc>
                <a:tc>
                  <a:txBody>
                    <a:bodyPr/>
                    <a:lstStyle/>
                    <a:p>
                      <a:pPr algn="just" rtl="0" fontAlgn="b"/>
                      <a:r>
                        <a:rPr lang="en-US" sz="1050" dirty="0" smtClean="0">
                          <a:effectLst/>
                        </a:rPr>
                        <a:t>Color</a:t>
                      </a:r>
                      <a:r>
                        <a:rPr lang="en-US" sz="1050" baseline="0" dirty="0" smtClean="0">
                          <a:effectLst/>
                        </a:rPr>
                        <a:t> Scheme</a:t>
                      </a:r>
                      <a:endParaRPr lang="en-US" sz="1050" dirty="0">
                        <a:effectLst/>
                      </a:endParaRPr>
                    </a:p>
                  </a:txBody>
                  <a:tcPr marL="9133" marR="9133" marT="6089" marB="6089" anchor="b"/>
                </a:tc>
                <a:tc>
                  <a:txBody>
                    <a:bodyPr/>
                    <a:lstStyle/>
                    <a:p>
                      <a:pPr algn="just" rtl="0" fontAlgn="b"/>
                      <a:r>
                        <a:rPr lang="en-US" sz="1050" dirty="0" err="1" smtClean="0">
                          <a:effectLst/>
                        </a:rPr>
                        <a:t>Typhography</a:t>
                      </a:r>
                      <a:endParaRPr lang="en-US" sz="1050" dirty="0">
                        <a:effectLst/>
                      </a:endParaRPr>
                    </a:p>
                  </a:txBody>
                  <a:tcPr marL="9133" marR="9133" marT="6089" marB="6089" anchor="b"/>
                </a:tc>
                <a:tc>
                  <a:txBody>
                    <a:bodyPr/>
                    <a:lstStyle/>
                    <a:p>
                      <a:pPr algn="just" rtl="0" fontAlgn="b"/>
                      <a:r>
                        <a:rPr lang="en-US" sz="1050" dirty="0" err="1" smtClean="0">
                          <a:effectLst/>
                        </a:rPr>
                        <a:t>Hompage</a:t>
                      </a:r>
                      <a:r>
                        <a:rPr lang="en-US" sz="1050" baseline="0" dirty="0" smtClean="0">
                          <a:effectLst/>
                        </a:rPr>
                        <a:t> makes me want to explore</a:t>
                      </a:r>
                      <a:endParaRPr lang="en-US" sz="1050" dirty="0">
                        <a:effectLst/>
                      </a:endParaRPr>
                    </a:p>
                  </a:txBody>
                  <a:tcPr marL="9133" marR="9133" marT="6089" marB="6089" anchor="b"/>
                </a:tc>
                <a:tc>
                  <a:txBody>
                    <a:bodyPr/>
                    <a:lstStyle/>
                    <a:p>
                      <a:pPr algn="just" rtl="0" fontAlgn="b"/>
                      <a:r>
                        <a:rPr lang="en-US" sz="1050" dirty="0" smtClean="0">
                          <a:effectLst/>
                        </a:rPr>
                        <a:t>Navigation</a:t>
                      </a:r>
                      <a:endParaRPr lang="en-US" sz="1050" dirty="0">
                        <a:effectLst/>
                      </a:endParaRPr>
                    </a:p>
                  </a:txBody>
                  <a:tcPr marL="9133" marR="9133" marT="6089" marB="6089" anchor="b"/>
                </a:tc>
                <a:tc>
                  <a:txBody>
                    <a:bodyPr/>
                    <a:lstStyle/>
                    <a:p>
                      <a:pPr algn="just" rtl="0" fontAlgn="b"/>
                      <a:r>
                        <a:rPr lang="en-US" sz="1050" dirty="0" smtClean="0">
                          <a:effectLst/>
                        </a:rPr>
                        <a:t>Getting to information</a:t>
                      </a:r>
                      <a:endParaRPr lang="en-US" sz="1050" dirty="0">
                        <a:effectLst/>
                      </a:endParaRPr>
                    </a:p>
                  </a:txBody>
                  <a:tcPr marL="9133" marR="9133" marT="6089" marB="6089" anchor="b"/>
                </a:tc>
                <a:tc>
                  <a:txBody>
                    <a:bodyPr/>
                    <a:lstStyle/>
                    <a:p>
                      <a:pPr algn="just" rtl="0" fontAlgn="b"/>
                      <a:r>
                        <a:rPr lang="en-US" sz="1050" dirty="0" smtClean="0">
                          <a:effectLst/>
                        </a:rPr>
                        <a:t>Information layering.</a:t>
                      </a:r>
                      <a:endParaRPr lang="en-US" sz="1050" dirty="0">
                        <a:effectLst/>
                      </a:endParaRPr>
                    </a:p>
                  </a:txBody>
                  <a:tcPr marL="9133" marR="9133" marT="6089" marB="6089" anchor="b"/>
                </a:tc>
                <a:tc>
                  <a:txBody>
                    <a:bodyPr/>
                    <a:lstStyle/>
                    <a:p>
                      <a:pPr algn="just" rtl="0" fontAlgn="b"/>
                      <a:r>
                        <a:rPr lang="en-US" sz="1050" dirty="0" err="1" smtClean="0">
                          <a:effectLst/>
                        </a:rPr>
                        <a:t>Readbility</a:t>
                      </a:r>
                      <a:endParaRPr lang="en-US" sz="1050" dirty="0">
                        <a:effectLst/>
                      </a:endParaRPr>
                    </a:p>
                  </a:txBody>
                  <a:tcPr marL="9133" marR="9133" marT="6089" marB="6089" anchor="b"/>
                </a:tc>
                <a:tc>
                  <a:txBody>
                    <a:bodyPr/>
                    <a:lstStyle/>
                    <a:p>
                      <a:pPr algn="just" rtl="0" fontAlgn="b"/>
                      <a:r>
                        <a:rPr lang="en-US" sz="1050" dirty="0" smtClean="0">
                          <a:effectLst/>
                        </a:rPr>
                        <a:t>Understandability</a:t>
                      </a:r>
                      <a:endParaRPr lang="en-US" sz="1050" dirty="0">
                        <a:effectLst/>
                      </a:endParaRPr>
                    </a:p>
                  </a:txBody>
                  <a:tcPr marL="9133" marR="9133" marT="6089" marB="6089" anchor="b"/>
                </a:tc>
                <a:tc>
                  <a:txBody>
                    <a:bodyPr/>
                    <a:lstStyle/>
                    <a:p>
                      <a:pPr algn="just" rtl="0" fontAlgn="b"/>
                      <a:r>
                        <a:rPr lang="en-US" sz="1050" dirty="0" smtClean="0">
                          <a:effectLst/>
                        </a:rPr>
                        <a:t>Information Density</a:t>
                      </a:r>
                      <a:endParaRPr lang="en-US" sz="1050" dirty="0">
                        <a:effectLst/>
                      </a:endParaRPr>
                    </a:p>
                  </a:txBody>
                  <a:tcPr marL="9133" marR="9133" marT="6089" marB="6089" anchor="b"/>
                </a:tc>
                <a:tc>
                  <a:txBody>
                    <a:bodyPr/>
                    <a:lstStyle/>
                    <a:p>
                      <a:pPr algn="just" rtl="0" fontAlgn="b"/>
                      <a:r>
                        <a:rPr lang="en-US" sz="1050" dirty="0" smtClean="0">
                          <a:effectLst/>
                        </a:rPr>
                        <a:t>Purpose</a:t>
                      </a:r>
                      <a:endParaRPr lang="en-US" sz="1050" dirty="0">
                        <a:effectLst/>
                      </a:endParaRPr>
                    </a:p>
                  </a:txBody>
                  <a:tcPr marL="9133" marR="9133" marT="6089" marB="6089" anchor="b"/>
                </a:tc>
                <a:tc>
                  <a:txBody>
                    <a:bodyPr/>
                    <a:lstStyle/>
                    <a:p>
                      <a:pPr algn="just" rtl="0" fontAlgn="b"/>
                      <a:r>
                        <a:rPr lang="en-US" sz="1050" dirty="0" smtClean="0">
                          <a:effectLst/>
                        </a:rPr>
                        <a:t>Overall Site Rating</a:t>
                      </a:r>
                      <a:endParaRPr lang="en-US" sz="1050" dirty="0">
                        <a:effectLst/>
                      </a:endParaRPr>
                    </a:p>
                  </a:txBody>
                  <a:tcPr marL="9133" marR="9133" marT="6089" marB="6089" anchor="b"/>
                </a:tc>
              </a:tr>
              <a:tr h="255300">
                <a:tc>
                  <a:txBody>
                    <a:bodyPr/>
                    <a:lstStyle/>
                    <a:p>
                      <a:pPr algn="r" rtl="0" fontAlgn="b"/>
                      <a:r>
                        <a:rPr lang="en-US" sz="1600">
                          <a:effectLst/>
                        </a:rPr>
                        <a:t>8</a:t>
                      </a:r>
                    </a:p>
                  </a:txBody>
                  <a:tcPr marL="9133" marR="9133" marT="6089" marB="6089" anchor="b"/>
                </a:tc>
                <a:tc>
                  <a:txBody>
                    <a:bodyPr/>
                    <a:lstStyle/>
                    <a:p>
                      <a:pPr algn="r" rtl="0" fontAlgn="b"/>
                      <a:r>
                        <a:rPr lang="en-US" sz="1600" dirty="0">
                          <a:effectLst/>
                        </a:rPr>
                        <a:t>9</a:t>
                      </a:r>
                    </a:p>
                  </a:txBody>
                  <a:tcPr marL="9133" marR="9133" marT="6089" marB="6089" anchor="b"/>
                </a:tc>
                <a:tc>
                  <a:txBody>
                    <a:bodyPr/>
                    <a:lstStyle/>
                    <a:p>
                      <a:pPr algn="r" rtl="0" fontAlgn="b"/>
                      <a:r>
                        <a:rPr lang="en-US" sz="1600">
                          <a:effectLst/>
                        </a:rPr>
                        <a:t>7</a:t>
                      </a:r>
                    </a:p>
                  </a:txBody>
                  <a:tcPr marL="9133" marR="9133" marT="6089" marB="6089" anchor="b"/>
                </a:tc>
                <a:tc>
                  <a:txBody>
                    <a:bodyPr/>
                    <a:lstStyle/>
                    <a:p>
                      <a:pPr algn="r" rtl="0" fontAlgn="b"/>
                      <a:r>
                        <a:rPr lang="en-US" sz="1600">
                          <a:effectLst/>
                        </a:rPr>
                        <a:t>9</a:t>
                      </a:r>
                    </a:p>
                  </a:txBody>
                  <a:tcPr marL="9133" marR="9133" marT="6089" marB="6089" anchor="b"/>
                </a:tc>
                <a:tc>
                  <a:txBody>
                    <a:bodyPr/>
                    <a:lstStyle/>
                    <a:p>
                      <a:pPr algn="r" rtl="0" fontAlgn="b"/>
                      <a:r>
                        <a:rPr lang="en-US" sz="1600">
                          <a:effectLst/>
                        </a:rPr>
                        <a:t>8</a:t>
                      </a:r>
                    </a:p>
                  </a:txBody>
                  <a:tcPr marL="9133" marR="9133" marT="6089" marB="6089" anchor="b"/>
                </a:tc>
                <a:tc>
                  <a:txBody>
                    <a:bodyPr/>
                    <a:lstStyle/>
                    <a:p>
                      <a:pPr algn="r" rtl="0" fontAlgn="b"/>
                      <a:r>
                        <a:rPr lang="en-US" sz="1600">
                          <a:effectLst/>
                        </a:rPr>
                        <a:t>8</a:t>
                      </a:r>
                    </a:p>
                  </a:txBody>
                  <a:tcPr marL="9133" marR="9133" marT="6089" marB="6089" anchor="b"/>
                </a:tc>
                <a:tc>
                  <a:txBody>
                    <a:bodyPr/>
                    <a:lstStyle/>
                    <a:p>
                      <a:pPr algn="r" rtl="0" fontAlgn="b"/>
                      <a:r>
                        <a:rPr lang="en-US" sz="1600">
                          <a:effectLst/>
                        </a:rPr>
                        <a:t>7</a:t>
                      </a:r>
                    </a:p>
                  </a:txBody>
                  <a:tcPr marL="9133" marR="9133" marT="6089" marB="6089" anchor="b"/>
                </a:tc>
                <a:tc>
                  <a:txBody>
                    <a:bodyPr/>
                    <a:lstStyle/>
                    <a:p>
                      <a:pPr algn="r" rtl="0" fontAlgn="b"/>
                      <a:r>
                        <a:rPr lang="en-US" sz="1600">
                          <a:effectLst/>
                        </a:rPr>
                        <a:t>8</a:t>
                      </a:r>
                    </a:p>
                  </a:txBody>
                  <a:tcPr marL="9133" marR="9133" marT="6089" marB="6089" anchor="b"/>
                </a:tc>
                <a:tc>
                  <a:txBody>
                    <a:bodyPr/>
                    <a:lstStyle/>
                    <a:p>
                      <a:pPr algn="r" rtl="0" fontAlgn="b"/>
                      <a:r>
                        <a:rPr lang="en-US" sz="1600">
                          <a:effectLst/>
                        </a:rPr>
                        <a:t>7</a:t>
                      </a:r>
                    </a:p>
                  </a:txBody>
                  <a:tcPr marL="9133" marR="9133" marT="6089" marB="6089" anchor="b"/>
                </a:tc>
                <a:tc>
                  <a:txBody>
                    <a:bodyPr/>
                    <a:lstStyle/>
                    <a:p>
                      <a:pPr algn="r" rtl="0" fontAlgn="b"/>
                      <a:r>
                        <a:rPr lang="en-US" sz="1600">
                          <a:effectLst/>
                        </a:rPr>
                        <a:t>7</a:t>
                      </a:r>
                    </a:p>
                  </a:txBody>
                  <a:tcPr marL="9133" marR="9133" marT="6089" marB="6089" anchor="b"/>
                </a:tc>
                <a:tc>
                  <a:txBody>
                    <a:bodyPr/>
                    <a:lstStyle/>
                    <a:p>
                      <a:pPr algn="r" rtl="0" fontAlgn="b"/>
                      <a:r>
                        <a:rPr lang="en-US" sz="1600">
                          <a:effectLst/>
                        </a:rPr>
                        <a:t>8</a:t>
                      </a:r>
                    </a:p>
                  </a:txBody>
                  <a:tcPr marL="9133" marR="9133" marT="6089" marB="6089" anchor="b"/>
                </a:tc>
                <a:tc>
                  <a:txBody>
                    <a:bodyPr/>
                    <a:lstStyle/>
                    <a:p>
                      <a:pPr algn="r" rtl="0" fontAlgn="b"/>
                      <a:r>
                        <a:rPr lang="en-US" sz="1600">
                          <a:effectLst/>
                        </a:rPr>
                        <a:t>8</a:t>
                      </a:r>
                    </a:p>
                  </a:txBody>
                  <a:tcPr marL="9133" marR="9133" marT="6089" marB="6089" anchor="b"/>
                </a:tc>
                <a:tc>
                  <a:txBody>
                    <a:bodyPr/>
                    <a:lstStyle/>
                    <a:p>
                      <a:pPr algn="r" rtl="0" fontAlgn="b"/>
                      <a:r>
                        <a:rPr lang="en-US" sz="1600">
                          <a:effectLst/>
                        </a:rPr>
                        <a:t>8</a:t>
                      </a:r>
                    </a:p>
                  </a:txBody>
                  <a:tcPr marL="9133" marR="9133" marT="6089" marB="6089" anchor="b"/>
                </a:tc>
                <a:tc>
                  <a:txBody>
                    <a:bodyPr/>
                    <a:lstStyle/>
                    <a:p>
                      <a:pPr algn="r" rtl="0" fontAlgn="b"/>
                      <a:r>
                        <a:rPr lang="en-US" sz="1600">
                          <a:effectLst/>
                        </a:rPr>
                        <a:t>8</a:t>
                      </a:r>
                    </a:p>
                  </a:txBody>
                  <a:tcPr marL="9133" marR="9133" marT="6089" marB="6089" anchor="b"/>
                </a:tc>
                <a:tc>
                  <a:txBody>
                    <a:bodyPr/>
                    <a:lstStyle/>
                    <a:p>
                      <a:pPr algn="r" rtl="0" fontAlgn="b"/>
                      <a:r>
                        <a:rPr lang="en-US" sz="1600">
                          <a:effectLst/>
                        </a:rPr>
                        <a:t>8</a:t>
                      </a:r>
                    </a:p>
                  </a:txBody>
                  <a:tcPr marL="9133" marR="9133" marT="6089" marB="6089" anchor="b"/>
                </a:tc>
                <a:tc>
                  <a:txBody>
                    <a:bodyPr/>
                    <a:lstStyle/>
                    <a:p>
                      <a:pPr algn="r" rtl="0" fontAlgn="b"/>
                      <a:r>
                        <a:rPr lang="en-US" sz="1600">
                          <a:effectLst/>
                        </a:rPr>
                        <a:t>8</a:t>
                      </a:r>
                    </a:p>
                  </a:txBody>
                  <a:tcPr marL="9133" marR="9133" marT="6089" marB="6089" anchor="b"/>
                </a:tc>
              </a:tr>
              <a:tr h="255300">
                <a:tc>
                  <a:txBody>
                    <a:bodyPr/>
                    <a:lstStyle/>
                    <a:p>
                      <a:pPr algn="r" rtl="0" fontAlgn="b"/>
                      <a:r>
                        <a:rPr lang="en-US" sz="1600">
                          <a:effectLst/>
                        </a:rPr>
                        <a:t>9</a:t>
                      </a:r>
                    </a:p>
                  </a:txBody>
                  <a:tcPr marL="9133" marR="9133" marT="6089" marB="6089" anchor="b"/>
                </a:tc>
                <a:tc>
                  <a:txBody>
                    <a:bodyPr/>
                    <a:lstStyle/>
                    <a:p>
                      <a:pPr algn="r" rtl="0" fontAlgn="b"/>
                      <a:r>
                        <a:rPr lang="en-US" sz="1600">
                          <a:effectLst/>
                        </a:rPr>
                        <a:t>9</a:t>
                      </a:r>
                    </a:p>
                  </a:txBody>
                  <a:tcPr marL="9133" marR="9133" marT="6089" marB="6089" anchor="b"/>
                </a:tc>
                <a:tc>
                  <a:txBody>
                    <a:bodyPr/>
                    <a:lstStyle/>
                    <a:p>
                      <a:pPr algn="r" rtl="0" fontAlgn="b"/>
                      <a:r>
                        <a:rPr lang="en-US" sz="1600">
                          <a:effectLst/>
                        </a:rPr>
                        <a:t>8</a:t>
                      </a:r>
                    </a:p>
                  </a:txBody>
                  <a:tcPr marL="9133" marR="9133" marT="6089" marB="6089" anchor="b"/>
                </a:tc>
                <a:tc>
                  <a:txBody>
                    <a:bodyPr/>
                    <a:lstStyle/>
                    <a:p>
                      <a:pPr algn="r" rtl="0" fontAlgn="b"/>
                      <a:r>
                        <a:rPr lang="en-US" sz="1600">
                          <a:effectLst/>
                        </a:rPr>
                        <a:t>10</a:t>
                      </a:r>
                    </a:p>
                  </a:txBody>
                  <a:tcPr marL="9133" marR="9133" marT="6089" marB="6089" anchor="b"/>
                </a:tc>
                <a:tc>
                  <a:txBody>
                    <a:bodyPr/>
                    <a:lstStyle/>
                    <a:p>
                      <a:pPr algn="r" rtl="0" fontAlgn="b"/>
                      <a:r>
                        <a:rPr lang="en-US" sz="1600">
                          <a:effectLst/>
                        </a:rPr>
                        <a:t>8</a:t>
                      </a:r>
                    </a:p>
                  </a:txBody>
                  <a:tcPr marL="9133" marR="9133" marT="6089" marB="6089" anchor="b"/>
                </a:tc>
                <a:tc>
                  <a:txBody>
                    <a:bodyPr/>
                    <a:lstStyle/>
                    <a:p>
                      <a:pPr algn="r" rtl="0" fontAlgn="b"/>
                      <a:r>
                        <a:rPr lang="en-US" sz="1600">
                          <a:effectLst/>
                        </a:rPr>
                        <a:t>7</a:t>
                      </a:r>
                    </a:p>
                  </a:txBody>
                  <a:tcPr marL="9133" marR="9133" marT="6089" marB="6089" anchor="b"/>
                </a:tc>
                <a:tc>
                  <a:txBody>
                    <a:bodyPr/>
                    <a:lstStyle/>
                    <a:p>
                      <a:pPr algn="r" rtl="0" fontAlgn="b"/>
                      <a:r>
                        <a:rPr lang="en-US" sz="1600">
                          <a:effectLst/>
                        </a:rPr>
                        <a:t>7</a:t>
                      </a:r>
                    </a:p>
                  </a:txBody>
                  <a:tcPr marL="9133" marR="9133" marT="6089" marB="6089" anchor="b"/>
                </a:tc>
                <a:tc>
                  <a:txBody>
                    <a:bodyPr/>
                    <a:lstStyle/>
                    <a:p>
                      <a:pPr algn="r" rtl="0" fontAlgn="b"/>
                      <a:r>
                        <a:rPr lang="en-US" sz="1600">
                          <a:effectLst/>
                        </a:rPr>
                        <a:t>7</a:t>
                      </a:r>
                    </a:p>
                  </a:txBody>
                  <a:tcPr marL="9133" marR="9133" marT="6089" marB="6089" anchor="b"/>
                </a:tc>
                <a:tc>
                  <a:txBody>
                    <a:bodyPr/>
                    <a:lstStyle/>
                    <a:p>
                      <a:pPr algn="r" rtl="0" fontAlgn="b"/>
                      <a:r>
                        <a:rPr lang="en-US" sz="1600">
                          <a:effectLst/>
                        </a:rPr>
                        <a:t>8</a:t>
                      </a:r>
                    </a:p>
                  </a:txBody>
                  <a:tcPr marL="9133" marR="9133" marT="6089" marB="6089" anchor="b"/>
                </a:tc>
                <a:tc>
                  <a:txBody>
                    <a:bodyPr/>
                    <a:lstStyle/>
                    <a:p>
                      <a:pPr algn="r" rtl="0" fontAlgn="b"/>
                      <a:r>
                        <a:rPr lang="en-US" sz="1600">
                          <a:effectLst/>
                        </a:rPr>
                        <a:t>8</a:t>
                      </a:r>
                    </a:p>
                  </a:txBody>
                  <a:tcPr marL="9133" marR="9133" marT="6089" marB="6089" anchor="b"/>
                </a:tc>
                <a:tc>
                  <a:txBody>
                    <a:bodyPr/>
                    <a:lstStyle/>
                    <a:p>
                      <a:pPr algn="r" rtl="0" fontAlgn="b"/>
                      <a:r>
                        <a:rPr lang="en-US" sz="1600">
                          <a:effectLst/>
                        </a:rPr>
                        <a:t>8</a:t>
                      </a:r>
                    </a:p>
                  </a:txBody>
                  <a:tcPr marL="9133" marR="9133" marT="6089" marB="6089" anchor="b"/>
                </a:tc>
                <a:tc>
                  <a:txBody>
                    <a:bodyPr/>
                    <a:lstStyle/>
                    <a:p>
                      <a:pPr algn="r" rtl="0" fontAlgn="b"/>
                      <a:r>
                        <a:rPr lang="en-US" sz="1600">
                          <a:effectLst/>
                        </a:rPr>
                        <a:t>9</a:t>
                      </a:r>
                    </a:p>
                  </a:txBody>
                  <a:tcPr marL="9133" marR="9133" marT="6089" marB="6089" anchor="b"/>
                </a:tc>
                <a:tc>
                  <a:txBody>
                    <a:bodyPr/>
                    <a:lstStyle/>
                    <a:p>
                      <a:pPr algn="r" rtl="0" fontAlgn="b"/>
                      <a:r>
                        <a:rPr lang="en-US" sz="1600">
                          <a:effectLst/>
                        </a:rPr>
                        <a:t>9</a:t>
                      </a:r>
                    </a:p>
                  </a:txBody>
                  <a:tcPr marL="9133" marR="9133" marT="6089" marB="6089" anchor="b"/>
                </a:tc>
                <a:tc>
                  <a:txBody>
                    <a:bodyPr/>
                    <a:lstStyle/>
                    <a:p>
                      <a:pPr algn="r" rtl="0" fontAlgn="b"/>
                      <a:r>
                        <a:rPr lang="en-US" sz="1600">
                          <a:effectLst/>
                        </a:rPr>
                        <a:t>9</a:t>
                      </a:r>
                    </a:p>
                  </a:txBody>
                  <a:tcPr marL="9133" marR="9133" marT="6089" marB="6089" anchor="b"/>
                </a:tc>
                <a:tc>
                  <a:txBody>
                    <a:bodyPr/>
                    <a:lstStyle/>
                    <a:p>
                      <a:pPr algn="r" rtl="0" fontAlgn="b"/>
                      <a:r>
                        <a:rPr lang="en-US" sz="1600">
                          <a:effectLst/>
                        </a:rPr>
                        <a:t>9</a:t>
                      </a:r>
                    </a:p>
                  </a:txBody>
                  <a:tcPr marL="9133" marR="9133" marT="6089" marB="6089" anchor="b"/>
                </a:tc>
                <a:tc>
                  <a:txBody>
                    <a:bodyPr/>
                    <a:lstStyle/>
                    <a:p>
                      <a:pPr algn="r" rtl="0" fontAlgn="b"/>
                      <a:r>
                        <a:rPr lang="en-US" sz="1600">
                          <a:effectLst/>
                        </a:rPr>
                        <a:t>8</a:t>
                      </a:r>
                    </a:p>
                  </a:txBody>
                  <a:tcPr marL="9133" marR="9133" marT="6089" marB="6089" anchor="b"/>
                </a:tc>
              </a:tr>
              <a:tr h="255300">
                <a:tc>
                  <a:txBody>
                    <a:bodyPr/>
                    <a:lstStyle/>
                    <a:p>
                      <a:pPr algn="r" rtl="0" fontAlgn="b"/>
                      <a:r>
                        <a:rPr lang="en-US" sz="1600">
                          <a:effectLst/>
                        </a:rPr>
                        <a:t>9</a:t>
                      </a:r>
                    </a:p>
                  </a:txBody>
                  <a:tcPr marL="9133" marR="9133" marT="6089" marB="6089" anchor="b"/>
                </a:tc>
                <a:tc>
                  <a:txBody>
                    <a:bodyPr/>
                    <a:lstStyle/>
                    <a:p>
                      <a:pPr algn="r" rtl="0" fontAlgn="b"/>
                      <a:r>
                        <a:rPr lang="en-US" sz="1600">
                          <a:effectLst/>
                        </a:rPr>
                        <a:t>9</a:t>
                      </a:r>
                    </a:p>
                  </a:txBody>
                  <a:tcPr marL="9133" marR="9133" marT="6089" marB="6089" anchor="b"/>
                </a:tc>
                <a:tc>
                  <a:txBody>
                    <a:bodyPr/>
                    <a:lstStyle/>
                    <a:p>
                      <a:pPr algn="r" rtl="0" fontAlgn="b"/>
                      <a:r>
                        <a:rPr lang="en-US" sz="1600">
                          <a:effectLst/>
                        </a:rPr>
                        <a:t>8</a:t>
                      </a:r>
                    </a:p>
                  </a:txBody>
                  <a:tcPr marL="9133" marR="9133" marT="6089" marB="6089" anchor="b"/>
                </a:tc>
                <a:tc>
                  <a:txBody>
                    <a:bodyPr/>
                    <a:lstStyle/>
                    <a:p>
                      <a:pPr algn="r" rtl="0" fontAlgn="b"/>
                      <a:r>
                        <a:rPr lang="en-US" sz="1600" dirty="0">
                          <a:effectLst/>
                        </a:rPr>
                        <a:t>10</a:t>
                      </a:r>
                    </a:p>
                  </a:txBody>
                  <a:tcPr marL="9133" marR="9133" marT="6089" marB="6089" anchor="b"/>
                </a:tc>
                <a:tc>
                  <a:txBody>
                    <a:bodyPr/>
                    <a:lstStyle/>
                    <a:p>
                      <a:pPr algn="r" rtl="0" fontAlgn="b"/>
                      <a:r>
                        <a:rPr lang="en-US" sz="1600">
                          <a:effectLst/>
                        </a:rPr>
                        <a:t>10</a:t>
                      </a:r>
                    </a:p>
                  </a:txBody>
                  <a:tcPr marL="9133" marR="9133" marT="6089" marB="6089" anchor="b"/>
                </a:tc>
                <a:tc>
                  <a:txBody>
                    <a:bodyPr/>
                    <a:lstStyle/>
                    <a:p>
                      <a:pPr algn="r" rtl="0" fontAlgn="b"/>
                      <a:r>
                        <a:rPr lang="en-US" sz="1600">
                          <a:effectLst/>
                        </a:rPr>
                        <a:t>10</a:t>
                      </a:r>
                    </a:p>
                  </a:txBody>
                  <a:tcPr marL="9133" marR="9133" marT="6089" marB="6089" anchor="b"/>
                </a:tc>
                <a:tc>
                  <a:txBody>
                    <a:bodyPr/>
                    <a:lstStyle/>
                    <a:p>
                      <a:pPr algn="r" rtl="0" fontAlgn="b"/>
                      <a:r>
                        <a:rPr lang="en-US" sz="1600">
                          <a:effectLst/>
                        </a:rPr>
                        <a:t>8</a:t>
                      </a:r>
                    </a:p>
                  </a:txBody>
                  <a:tcPr marL="9133" marR="9133" marT="6089" marB="6089" anchor="b"/>
                </a:tc>
                <a:tc>
                  <a:txBody>
                    <a:bodyPr/>
                    <a:lstStyle/>
                    <a:p>
                      <a:pPr algn="r" rtl="0" fontAlgn="b"/>
                      <a:r>
                        <a:rPr lang="en-US" sz="1600">
                          <a:effectLst/>
                        </a:rPr>
                        <a:t>8</a:t>
                      </a:r>
                    </a:p>
                  </a:txBody>
                  <a:tcPr marL="9133" marR="9133" marT="6089" marB="6089" anchor="b"/>
                </a:tc>
                <a:tc>
                  <a:txBody>
                    <a:bodyPr/>
                    <a:lstStyle/>
                    <a:p>
                      <a:pPr algn="r" rtl="0" fontAlgn="b"/>
                      <a:r>
                        <a:rPr lang="en-US" sz="1600">
                          <a:effectLst/>
                        </a:rPr>
                        <a:t>8</a:t>
                      </a:r>
                    </a:p>
                  </a:txBody>
                  <a:tcPr marL="9133" marR="9133" marT="6089" marB="6089" anchor="b"/>
                </a:tc>
                <a:tc>
                  <a:txBody>
                    <a:bodyPr/>
                    <a:lstStyle/>
                    <a:p>
                      <a:pPr algn="r" rtl="0" fontAlgn="b"/>
                      <a:r>
                        <a:rPr lang="en-US" sz="1600">
                          <a:effectLst/>
                        </a:rPr>
                        <a:t>8</a:t>
                      </a:r>
                    </a:p>
                  </a:txBody>
                  <a:tcPr marL="9133" marR="9133" marT="6089" marB="6089" anchor="b"/>
                </a:tc>
                <a:tc>
                  <a:txBody>
                    <a:bodyPr/>
                    <a:lstStyle/>
                    <a:p>
                      <a:pPr algn="r" rtl="0" fontAlgn="b"/>
                      <a:r>
                        <a:rPr lang="en-US" sz="1600">
                          <a:effectLst/>
                        </a:rPr>
                        <a:t>9</a:t>
                      </a:r>
                    </a:p>
                  </a:txBody>
                  <a:tcPr marL="9133" marR="9133" marT="6089" marB="6089" anchor="b"/>
                </a:tc>
                <a:tc>
                  <a:txBody>
                    <a:bodyPr/>
                    <a:lstStyle/>
                    <a:p>
                      <a:pPr algn="r" rtl="0" fontAlgn="b"/>
                      <a:r>
                        <a:rPr lang="en-US" sz="1600">
                          <a:effectLst/>
                        </a:rPr>
                        <a:t>9</a:t>
                      </a:r>
                    </a:p>
                  </a:txBody>
                  <a:tcPr marL="9133" marR="9133" marT="6089" marB="6089" anchor="b"/>
                </a:tc>
                <a:tc>
                  <a:txBody>
                    <a:bodyPr/>
                    <a:lstStyle/>
                    <a:p>
                      <a:pPr algn="r" rtl="0" fontAlgn="b"/>
                      <a:r>
                        <a:rPr lang="en-US" sz="1600">
                          <a:effectLst/>
                        </a:rPr>
                        <a:t>8</a:t>
                      </a:r>
                    </a:p>
                  </a:txBody>
                  <a:tcPr marL="9133" marR="9133" marT="6089" marB="6089" anchor="b"/>
                </a:tc>
                <a:tc>
                  <a:txBody>
                    <a:bodyPr/>
                    <a:lstStyle/>
                    <a:p>
                      <a:pPr algn="r" rtl="0" fontAlgn="b"/>
                      <a:r>
                        <a:rPr lang="en-US" sz="1600">
                          <a:effectLst/>
                        </a:rPr>
                        <a:t>8</a:t>
                      </a:r>
                    </a:p>
                  </a:txBody>
                  <a:tcPr marL="9133" marR="9133" marT="6089" marB="6089" anchor="b"/>
                </a:tc>
                <a:tc>
                  <a:txBody>
                    <a:bodyPr/>
                    <a:lstStyle/>
                    <a:p>
                      <a:pPr algn="r" rtl="0" fontAlgn="b"/>
                      <a:r>
                        <a:rPr lang="en-US" sz="1600">
                          <a:effectLst/>
                        </a:rPr>
                        <a:t>8</a:t>
                      </a:r>
                    </a:p>
                  </a:txBody>
                  <a:tcPr marL="9133" marR="9133" marT="6089" marB="6089" anchor="b"/>
                </a:tc>
                <a:tc>
                  <a:txBody>
                    <a:bodyPr/>
                    <a:lstStyle/>
                    <a:p>
                      <a:pPr algn="r" rtl="0" fontAlgn="b"/>
                      <a:r>
                        <a:rPr lang="en-US" sz="1600">
                          <a:effectLst/>
                        </a:rPr>
                        <a:t>9</a:t>
                      </a:r>
                    </a:p>
                  </a:txBody>
                  <a:tcPr marL="9133" marR="9133" marT="6089" marB="6089" anchor="b"/>
                </a:tc>
              </a:tr>
              <a:tr h="255300">
                <a:tc>
                  <a:txBody>
                    <a:bodyPr/>
                    <a:lstStyle/>
                    <a:p>
                      <a:pPr algn="r" rtl="0" fontAlgn="b"/>
                      <a:r>
                        <a:rPr lang="en-US" sz="1600">
                          <a:effectLst/>
                        </a:rPr>
                        <a:t>10</a:t>
                      </a:r>
                    </a:p>
                  </a:txBody>
                  <a:tcPr marL="9133" marR="9133" marT="6089" marB="6089" anchor="b"/>
                </a:tc>
                <a:tc>
                  <a:txBody>
                    <a:bodyPr/>
                    <a:lstStyle/>
                    <a:p>
                      <a:pPr algn="r" rtl="0" fontAlgn="b"/>
                      <a:r>
                        <a:rPr lang="en-US" sz="1600">
                          <a:effectLst/>
                        </a:rPr>
                        <a:t>10</a:t>
                      </a:r>
                    </a:p>
                  </a:txBody>
                  <a:tcPr marL="9133" marR="9133" marT="6089" marB="6089" anchor="b"/>
                </a:tc>
                <a:tc>
                  <a:txBody>
                    <a:bodyPr/>
                    <a:lstStyle/>
                    <a:p>
                      <a:pPr algn="r" rtl="0" fontAlgn="b"/>
                      <a:r>
                        <a:rPr lang="en-US" sz="1600">
                          <a:effectLst/>
                        </a:rPr>
                        <a:t>10</a:t>
                      </a:r>
                    </a:p>
                  </a:txBody>
                  <a:tcPr marL="9133" marR="9133" marT="6089" marB="6089" anchor="b"/>
                </a:tc>
                <a:tc>
                  <a:txBody>
                    <a:bodyPr/>
                    <a:lstStyle/>
                    <a:p>
                      <a:pPr algn="r" rtl="0" fontAlgn="b"/>
                      <a:r>
                        <a:rPr lang="en-US" sz="1600">
                          <a:effectLst/>
                        </a:rPr>
                        <a:t>10</a:t>
                      </a:r>
                    </a:p>
                  </a:txBody>
                  <a:tcPr marL="9133" marR="9133" marT="6089" marB="6089" anchor="b"/>
                </a:tc>
                <a:tc>
                  <a:txBody>
                    <a:bodyPr/>
                    <a:lstStyle/>
                    <a:p>
                      <a:pPr algn="r" rtl="0" fontAlgn="b"/>
                      <a:r>
                        <a:rPr lang="en-US" sz="1600">
                          <a:effectLst/>
                        </a:rPr>
                        <a:t>10</a:t>
                      </a:r>
                    </a:p>
                  </a:txBody>
                  <a:tcPr marL="9133" marR="9133" marT="6089" marB="6089" anchor="b"/>
                </a:tc>
                <a:tc>
                  <a:txBody>
                    <a:bodyPr/>
                    <a:lstStyle/>
                    <a:p>
                      <a:pPr algn="r" rtl="0" fontAlgn="b"/>
                      <a:r>
                        <a:rPr lang="en-US" sz="1600">
                          <a:effectLst/>
                        </a:rPr>
                        <a:t>10</a:t>
                      </a:r>
                    </a:p>
                  </a:txBody>
                  <a:tcPr marL="9133" marR="9133" marT="6089" marB="6089" anchor="b"/>
                </a:tc>
                <a:tc>
                  <a:txBody>
                    <a:bodyPr/>
                    <a:lstStyle/>
                    <a:p>
                      <a:pPr algn="r" rtl="0" fontAlgn="b"/>
                      <a:r>
                        <a:rPr lang="en-US" sz="1600">
                          <a:effectLst/>
                        </a:rPr>
                        <a:t>10</a:t>
                      </a:r>
                    </a:p>
                  </a:txBody>
                  <a:tcPr marL="9133" marR="9133" marT="6089" marB="6089" anchor="b"/>
                </a:tc>
                <a:tc>
                  <a:txBody>
                    <a:bodyPr/>
                    <a:lstStyle/>
                    <a:p>
                      <a:pPr algn="r" rtl="0" fontAlgn="b"/>
                      <a:r>
                        <a:rPr lang="en-US" sz="1600">
                          <a:effectLst/>
                        </a:rPr>
                        <a:t>10</a:t>
                      </a:r>
                    </a:p>
                  </a:txBody>
                  <a:tcPr marL="9133" marR="9133" marT="6089" marB="6089" anchor="b"/>
                </a:tc>
                <a:tc>
                  <a:txBody>
                    <a:bodyPr/>
                    <a:lstStyle/>
                    <a:p>
                      <a:pPr algn="r" rtl="0" fontAlgn="b"/>
                      <a:r>
                        <a:rPr lang="en-US" sz="1600">
                          <a:effectLst/>
                        </a:rPr>
                        <a:t>10</a:t>
                      </a:r>
                    </a:p>
                  </a:txBody>
                  <a:tcPr marL="9133" marR="9133" marT="6089" marB="6089" anchor="b"/>
                </a:tc>
                <a:tc>
                  <a:txBody>
                    <a:bodyPr/>
                    <a:lstStyle/>
                    <a:p>
                      <a:pPr algn="r" rtl="0" fontAlgn="b"/>
                      <a:r>
                        <a:rPr lang="en-US" sz="1600">
                          <a:effectLst/>
                        </a:rPr>
                        <a:t>10</a:t>
                      </a:r>
                    </a:p>
                  </a:txBody>
                  <a:tcPr marL="9133" marR="9133" marT="6089" marB="6089" anchor="b"/>
                </a:tc>
                <a:tc>
                  <a:txBody>
                    <a:bodyPr/>
                    <a:lstStyle/>
                    <a:p>
                      <a:pPr algn="r" rtl="0" fontAlgn="b"/>
                      <a:r>
                        <a:rPr lang="en-US" sz="1600">
                          <a:effectLst/>
                        </a:rPr>
                        <a:t>10</a:t>
                      </a:r>
                    </a:p>
                  </a:txBody>
                  <a:tcPr marL="9133" marR="9133" marT="6089" marB="6089" anchor="b"/>
                </a:tc>
                <a:tc>
                  <a:txBody>
                    <a:bodyPr/>
                    <a:lstStyle/>
                    <a:p>
                      <a:pPr algn="r" rtl="0" fontAlgn="b"/>
                      <a:r>
                        <a:rPr lang="en-US" sz="1600">
                          <a:effectLst/>
                        </a:rPr>
                        <a:t>10</a:t>
                      </a:r>
                    </a:p>
                  </a:txBody>
                  <a:tcPr marL="9133" marR="9133" marT="6089" marB="6089" anchor="b"/>
                </a:tc>
                <a:tc>
                  <a:txBody>
                    <a:bodyPr/>
                    <a:lstStyle/>
                    <a:p>
                      <a:pPr algn="r" rtl="0" fontAlgn="b"/>
                      <a:r>
                        <a:rPr lang="en-US" sz="1600">
                          <a:effectLst/>
                        </a:rPr>
                        <a:t>10</a:t>
                      </a:r>
                    </a:p>
                  </a:txBody>
                  <a:tcPr marL="9133" marR="9133" marT="6089" marB="6089" anchor="b"/>
                </a:tc>
                <a:tc>
                  <a:txBody>
                    <a:bodyPr/>
                    <a:lstStyle/>
                    <a:p>
                      <a:pPr algn="r" rtl="0" fontAlgn="b"/>
                      <a:r>
                        <a:rPr lang="en-US" sz="1600">
                          <a:effectLst/>
                        </a:rPr>
                        <a:t>10</a:t>
                      </a:r>
                    </a:p>
                  </a:txBody>
                  <a:tcPr marL="9133" marR="9133" marT="6089" marB="6089" anchor="b"/>
                </a:tc>
                <a:tc>
                  <a:txBody>
                    <a:bodyPr/>
                    <a:lstStyle/>
                    <a:p>
                      <a:pPr algn="r" rtl="0" fontAlgn="b"/>
                      <a:r>
                        <a:rPr lang="en-US" sz="1600">
                          <a:effectLst/>
                        </a:rPr>
                        <a:t>10</a:t>
                      </a:r>
                    </a:p>
                  </a:txBody>
                  <a:tcPr marL="9133" marR="9133" marT="6089" marB="6089" anchor="b"/>
                </a:tc>
                <a:tc>
                  <a:txBody>
                    <a:bodyPr/>
                    <a:lstStyle/>
                    <a:p>
                      <a:pPr algn="r" rtl="0" fontAlgn="b"/>
                      <a:r>
                        <a:rPr lang="en-US" sz="1600">
                          <a:effectLst/>
                        </a:rPr>
                        <a:t>10</a:t>
                      </a:r>
                    </a:p>
                  </a:txBody>
                  <a:tcPr marL="9133" marR="9133" marT="6089" marB="6089" anchor="b"/>
                </a:tc>
              </a:tr>
              <a:tr h="255300">
                <a:tc>
                  <a:txBody>
                    <a:bodyPr/>
                    <a:lstStyle/>
                    <a:p>
                      <a:pPr algn="r" rtl="0" fontAlgn="b"/>
                      <a:r>
                        <a:rPr lang="en-US" sz="1600">
                          <a:effectLst/>
                        </a:rPr>
                        <a:t>10</a:t>
                      </a:r>
                    </a:p>
                  </a:txBody>
                  <a:tcPr marL="9133" marR="9133" marT="6089" marB="6089" anchor="b"/>
                </a:tc>
                <a:tc>
                  <a:txBody>
                    <a:bodyPr/>
                    <a:lstStyle/>
                    <a:p>
                      <a:pPr algn="r" rtl="0" fontAlgn="b"/>
                      <a:r>
                        <a:rPr lang="en-US" sz="1600">
                          <a:effectLst/>
                        </a:rPr>
                        <a:t>10</a:t>
                      </a:r>
                    </a:p>
                  </a:txBody>
                  <a:tcPr marL="9133" marR="9133" marT="6089" marB="6089" anchor="b"/>
                </a:tc>
                <a:tc>
                  <a:txBody>
                    <a:bodyPr/>
                    <a:lstStyle/>
                    <a:p>
                      <a:pPr algn="r" rtl="0" fontAlgn="b"/>
                      <a:r>
                        <a:rPr lang="en-US" sz="1600">
                          <a:effectLst/>
                        </a:rPr>
                        <a:t>10</a:t>
                      </a:r>
                    </a:p>
                  </a:txBody>
                  <a:tcPr marL="9133" marR="9133" marT="6089" marB="6089" anchor="b"/>
                </a:tc>
                <a:tc>
                  <a:txBody>
                    <a:bodyPr/>
                    <a:lstStyle/>
                    <a:p>
                      <a:pPr algn="r" rtl="0" fontAlgn="b"/>
                      <a:r>
                        <a:rPr lang="en-US" sz="1600">
                          <a:effectLst/>
                        </a:rPr>
                        <a:t>10</a:t>
                      </a:r>
                    </a:p>
                  </a:txBody>
                  <a:tcPr marL="9133" marR="9133" marT="6089" marB="6089" anchor="b"/>
                </a:tc>
                <a:tc>
                  <a:txBody>
                    <a:bodyPr/>
                    <a:lstStyle/>
                    <a:p>
                      <a:pPr algn="r" rtl="0" fontAlgn="b"/>
                      <a:r>
                        <a:rPr lang="en-US" sz="1600">
                          <a:effectLst/>
                        </a:rPr>
                        <a:t>10</a:t>
                      </a:r>
                    </a:p>
                  </a:txBody>
                  <a:tcPr marL="9133" marR="9133" marT="6089" marB="6089" anchor="b"/>
                </a:tc>
                <a:tc>
                  <a:txBody>
                    <a:bodyPr/>
                    <a:lstStyle/>
                    <a:p>
                      <a:pPr algn="r" rtl="0" fontAlgn="b"/>
                      <a:r>
                        <a:rPr lang="en-US" sz="1600">
                          <a:effectLst/>
                        </a:rPr>
                        <a:t>10</a:t>
                      </a:r>
                    </a:p>
                  </a:txBody>
                  <a:tcPr marL="9133" marR="9133" marT="6089" marB="6089" anchor="b"/>
                </a:tc>
                <a:tc>
                  <a:txBody>
                    <a:bodyPr/>
                    <a:lstStyle/>
                    <a:p>
                      <a:pPr algn="r" rtl="0" fontAlgn="b"/>
                      <a:r>
                        <a:rPr lang="en-US" sz="1600">
                          <a:effectLst/>
                        </a:rPr>
                        <a:t>10</a:t>
                      </a:r>
                    </a:p>
                  </a:txBody>
                  <a:tcPr marL="9133" marR="9133" marT="6089" marB="6089" anchor="b"/>
                </a:tc>
                <a:tc>
                  <a:txBody>
                    <a:bodyPr/>
                    <a:lstStyle/>
                    <a:p>
                      <a:pPr algn="r" rtl="0" fontAlgn="b"/>
                      <a:r>
                        <a:rPr lang="en-US" sz="1600">
                          <a:effectLst/>
                        </a:rPr>
                        <a:t>10</a:t>
                      </a:r>
                    </a:p>
                  </a:txBody>
                  <a:tcPr marL="9133" marR="9133" marT="6089" marB="6089" anchor="b"/>
                </a:tc>
                <a:tc>
                  <a:txBody>
                    <a:bodyPr/>
                    <a:lstStyle/>
                    <a:p>
                      <a:pPr algn="r" rtl="0" fontAlgn="b"/>
                      <a:r>
                        <a:rPr lang="en-US" sz="1600">
                          <a:effectLst/>
                        </a:rPr>
                        <a:t>10</a:t>
                      </a:r>
                    </a:p>
                  </a:txBody>
                  <a:tcPr marL="9133" marR="9133" marT="6089" marB="6089" anchor="b"/>
                </a:tc>
                <a:tc>
                  <a:txBody>
                    <a:bodyPr/>
                    <a:lstStyle/>
                    <a:p>
                      <a:pPr algn="r" rtl="0" fontAlgn="b"/>
                      <a:r>
                        <a:rPr lang="en-US" sz="1600">
                          <a:effectLst/>
                        </a:rPr>
                        <a:t>10</a:t>
                      </a:r>
                    </a:p>
                  </a:txBody>
                  <a:tcPr marL="9133" marR="9133" marT="6089" marB="6089" anchor="b"/>
                </a:tc>
                <a:tc>
                  <a:txBody>
                    <a:bodyPr/>
                    <a:lstStyle/>
                    <a:p>
                      <a:pPr algn="r" rtl="0" fontAlgn="b"/>
                      <a:r>
                        <a:rPr lang="en-US" sz="1600">
                          <a:effectLst/>
                        </a:rPr>
                        <a:t>10</a:t>
                      </a:r>
                    </a:p>
                  </a:txBody>
                  <a:tcPr marL="9133" marR="9133" marT="6089" marB="6089" anchor="b"/>
                </a:tc>
                <a:tc>
                  <a:txBody>
                    <a:bodyPr/>
                    <a:lstStyle/>
                    <a:p>
                      <a:pPr algn="r" rtl="0" fontAlgn="b"/>
                      <a:r>
                        <a:rPr lang="en-US" sz="1600">
                          <a:effectLst/>
                        </a:rPr>
                        <a:t>10</a:t>
                      </a:r>
                    </a:p>
                  </a:txBody>
                  <a:tcPr marL="9133" marR="9133" marT="6089" marB="6089" anchor="b"/>
                </a:tc>
                <a:tc>
                  <a:txBody>
                    <a:bodyPr/>
                    <a:lstStyle/>
                    <a:p>
                      <a:pPr algn="r" rtl="0" fontAlgn="b"/>
                      <a:r>
                        <a:rPr lang="en-US" sz="1600">
                          <a:effectLst/>
                        </a:rPr>
                        <a:t>10</a:t>
                      </a:r>
                    </a:p>
                  </a:txBody>
                  <a:tcPr marL="9133" marR="9133" marT="6089" marB="6089" anchor="b"/>
                </a:tc>
                <a:tc>
                  <a:txBody>
                    <a:bodyPr/>
                    <a:lstStyle/>
                    <a:p>
                      <a:pPr algn="r" rtl="0" fontAlgn="b"/>
                      <a:r>
                        <a:rPr lang="en-US" sz="1600">
                          <a:effectLst/>
                        </a:rPr>
                        <a:t>10</a:t>
                      </a:r>
                    </a:p>
                  </a:txBody>
                  <a:tcPr marL="9133" marR="9133" marT="6089" marB="6089" anchor="b"/>
                </a:tc>
                <a:tc>
                  <a:txBody>
                    <a:bodyPr/>
                    <a:lstStyle/>
                    <a:p>
                      <a:pPr algn="r" rtl="0" fontAlgn="b"/>
                      <a:r>
                        <a:rPr lang="en-US" sz="1600">
                          <a:effectLst/>
                        </a:rPr>
                        <a:t>10</a:t>
                      </a:r>
                    </a:p>
                  </a:txBody>
                  <a:tcPr marL="9133" marR="9133" marT="6089" marB="6089" anchor="b"/>
                </a:tc>
                <a:tc>
                  <a:txBody>
                    <a:bodyPr/>
                    <a:lstStyle/>
                    <a:p>
                      <a:pPr algn="r" rtl="0" fontAlgn="b"/>
                      <a:r>
                        <a:rPr lang="en-US" sz="1600">
                          <a:effectLst/>
                        </a:rPr>
                        <a:t>10</a:t>
                      </a:r>
                    </a:p>
                  </a:txBody>
                  <a:tcPr marL="9133" marR="9133" marT="6089" marB="6089" anchor="b"/>
                </a:tc>
              </a:tr>
              <a:tr h="255300">
                <a:tc>
                  <a:txBody>
                    <a:bodyPr/>
                    <a:lstStyle/>
                    <a:p>
                      <a:pPr algn="r" rtl="0" fontAlgn="b"/>
                      <a:r>
                        <a:rPr lang="en-US" sz="1600">
                          <a:effectLst/>
                        </a:rPr>
                        <a:t>8</a:t>
                      </a:r>
                    </a:p>
                  </a:txBody>
                  <a:tcPr marL="9133" marR="9133" marT="6089" marB="6089" anchor="b"/>
                </a:tc>
                <a:tc>
                  <a:txBody>
                    <a:bodyPr/>
                    <a:lstStyle/>
                    <a:p>
                      <a:pPr algn="r" rtl="0" fontAlgn="b"/>
                      <a:r>
                        <a:rPr lang="en-US" sz="1600">
                          <a:effectLst/>
                        </a:rPr>
                        <a:t>8</a:t>
                      </a:r>
                    </a:p>
                  </a:txBody>
                  <a:tcPr marL="9133" marR="9133" marT="6089" marB="6089" anchor="b"/>
                </a:tc>
                <a:tc>
                  <a:txBody>
                    <a:bodyPr/>
                    <a:lstStyle/>
                    <a:p>
                      <a:pPr algn="r" rtl="0" fontAlgn="b"/>
                      <a:r>
                        <a:rPr lang="en-US" sz="1600">
                          <a:effectLst/>
                        </a:rPr>
                        <a:t>8</a:t>
                      </a:r>
                    </a:p>
                  </a:txBody>
                  <a:tcPr marL="9133" marR="9133" marT="6089" marB="6089" anchor="b"/>
                </a:tc>
                <a:tc>
                  <a:txBody>
                    <a:bodyPr/>
                    <a:lstStyle/>
                    <a:p>
                      <a:pPr algn="r" rtl="0" fontAlgn="b"/>
                      <a:r>
                        <a:rPr lang="en-US" sz="1600">
                          <a:effectLst/>
                        </a:rPr>
                        <a:t>8</a:t>
                      </a:r>
                    </a:p>
                  </a:txBody>
                  <a:tcPr marL="9133" marR="9133" marT="6089" marB="6089" anchor="b"/>
                </a:tc>
                <a:tc>
                  <a:txBody>
                    <a:bodyPr/>
                    <a:lstStyle/>
                    <a:p>
                      <a:pPr algn="r" rtl="0" fontAlgn="b"/>
                      <a:r>
                        <a:rPr lang="en-US" sz="1600">
                          <a:effectLst/>
                        </a:rPr>
                        <a:t>8</a:t>
                      </a:r>
                    </a:p>
                  </a:txBody>
                  <a:tcPr marL="9133" marR="9133" marT="6089" marB="6089" anchor="b"/>
                </a:tc>
                <a:tc>
                  <a:txBody>
                    <a:bodyPr/>
                    <a:lstStyle/>
                    <a:p>
                      <a:pPr algn="r" rtl="0" fontAlgn="b"/>
                      <a:r>
                        <a:rPr lang="en-US" sz="1600">
                          <a:effectLst/>
                        </a:rPr>
                        <a:t>8</a:t>
                      </a:r>
                    </a:p>
                  </a:txBody>
                  <a:tcPr marL="9133" marR="9133" marT="6089" marB="6089" anchor="b"/>
                </a:tc>
                <a:tc>
                  <a:txBody>
                    <a:bodyPr/>
                    <a:lstStyle/>
                    <a:p>
                      <a:pPr algn="r" rtl="0" fontAlgn="b"/>
                      <a:r>
                        <a:rPr lang="en-US" sz="1600">
                          <a:effectLst/>
                        </a:rPr>
                        <a:t>8</a:t>
                      </a:r>
                    </a:p>
                  </a:txBody>
                  <a:tcPr marL="9133" marR="9133" marT="6089" marB="6089" anchor="b"/>
                </a:tc>
                <a:tc>
                  <a:txBody>
                    <a:bodyPr/>
                    <a:lstStyle/>
                    <a:p>
                      <a:pPr algn="r" rtl="0" fontAlgn="b"/>
                      <a:r>
                        <a:rPr lang="en-US" sz="1600">
                          <a:effectLst/>
                        </a:rPr>
                        <a:t>8</a:t>
                      </a:r>
                    </a:p>
                  </a:txBody>
                  <a:tcPr marL="9133" marR="9133" marT="6089" marB="6089" anchor="b"/>
                </a:tc>
                <a:tc>
                  <a:txBody>
                    <a:bodyPr/>
                    <a:lstStyle/>
                    <a:p>
                      <a:pPr algn="r" rtl="0" fontAlgn="b"/>
                      <a:r>
                        <a:rPr lang="en-US" sz="1600">
                          <a:effectLst/>
                        </a:rPr>
                        <a:t>8</a:t>
                      </a:r>
                    </a:p>
                  </a:txBody>
                  <a:tcPr marL="9133" marR="9133" marT="6089" marB="6089" anchor="b"/>
                </a:tc>
                <a:tc>
                  <a:txBody>
                    <a:bodyPr/>
                    <a:lstStyle/>
                    <a:p>
                      <a:pPr algn="r" rtl="0" fontAlgn="b"/>
                      <a:r>
                        <a:rPr lang="en-US" sz="1600">
                          <a:effectLst/>
                        </a:rPr>
                        <a:t>8</a:t>
                      </a:r>
                    </a:p>
                  </a:txBody>
                  <a:tcPr marL="9133" marR="9133" marT="6089" marB="6089" anchor="b"/>
                </a:tc>
                <a:tc>
                  <a:txBody>
                    <a:bodyPr/>
                    <a:lstStyle/>
                    <a:p>
                      <a:pPr algn="r" rtl="0" fontAlgn="b"/>
                      <a:r>
                        <a:rPr lang="en-US" sz="1600">
                          <a:effectLst/>
                        </a:rPr>
                        <a:t>8</a:t>
                      </a:r>
                    </a:p>
                  </a:txBody>
                  <a:tcPr marL="9133" marR="9133" marT="6089" marB="6089" anchor="b"/>
                </a:tc>
                <a:tc>
                  <a:txBody>
                    <a:bodyPr/>
                    <a:lstStyle/>
                    <a:p>
                      <a:pPr algn="r" rtl="0" fontAlgn="b"/>
                      <a:r>
                        <a:rPr lang="en-US" sz="1600">
                          <a:effectLst/>
                        </a:rPr>
                        <a:t>8</a:t>
                      </a:r>
                    </a:p>
                  </a:txBody>
                  <a:tcPr marL="9133" marR="9133" marT="6089" marB="6089" anchor="b"/>
                </a:tc>
                <a:tc>
                  <a:txBody>
                    <a:bodyPr/>
                    <a:lstStyle/>
                    <a:p>
                      <a:pPr algn="r" rtl="0" fontAlgn="b"/>
                      <a:r>
                        <a:rPr lang="en-US" sz="1600">
                          <a:effectLst/>
                        </a:rPr>
                        <a:t>8</a:t>
                      </a:r>
                    </a:p>
                  </a:txBody>
                  <a:tcPr marL="9133" marR="9133" marT="6089" marB="6089" anchor="b"/>
                </a:tc>
                <a:tc>
                  <a:txBody>
                    <a:bodyPr/>
                    <a:lstStyle/>
                    <a:p>
                      <a:pPr algn="r" rtl="0" fontAlgn="b"/>
                      <a:r>
                        <a:rPr lang="en-US" sz="1600">
                          <a:effectLst/>
                        </a:rPr>
                        <a:t>8</a:t>
                      </a:r>
                    </a:p>
                  </a:txBody>
                  <a:tcPr marL="9133" marR="9133" marT="6089" marB="6089" anchor="b"/>
                </a:tc>
                <a:tc>
                  <a:txBody>
                    <a:bodyPr/>
                    <a:lstStyle/>
                    <a:p>
                      <a:pPr algn="r" rtl="0" fontAlgn="b"/>
                      <a:r>
                        <a:rPr lang="en-US" sz="1600">
                          <a:effectLst/>
                        </a:rPr>
                        <a:t>8</a:t>
                      </a:r>
                    </a:p>
                  </a:txBody>
                  <a:tcPr marL="9133" marR="9133" marT="6089" marB="6089" anchor="b"/>
                </a:tc>
                <a:tc>
                  <a:txBody>
                    <a:bodyPr/>
                    <a:lstStyle/>
                    <a:p>
                      <a:pPr algn="r" rtl="0" fontAlgn="b"/>
                      <a:r>
                        <a:rPr lang="en-US" sz="1600">
                          <a:effectLst/>
                        </a:rPr>
                        <a:t>8</a:t>
                      </a:r>
                    </a:p>
                  </a:txBody>
                  <a:tcPr marL="9133" marR="9133" marT="6089" marB="6089" anchor="b"/>
                </a:tc>
              </a:tr>
              <a:tr h="255300">
                <a:tc>
                  <a:txBody>
                    <a:bodyPr/>
                    <a:lstStyle/>
                    <a:p>
                      <a:pPr algn="r" rtl="0" fontAlgn="b"/>
                      <a:r>
                        <a:rPr lang="en-US" sz="1600">
                          <a:effectLst/>
                        </a:rPr>
                        <a:t>6</a:t>
                      </a:r>
                    </a:p>
                  </a:txBody>
                  <a:tcPr marL="9133" marR="9133" marT="6089" marB="6089" anchor="b"/>
                </a:tc>
                <a:tc>
                  <a:txBody>
                    <a:bodyPr/>
                    <a:lstStyle/>
                    <a:p>
                      <a:pPr algn="r" rtl="0" fontAlgn="b"/>
                      <a:r>
                        <a:rPr lang="en-US" sz="1600">
                          <a:effectLst/>
                        </a:rPr>
                        <a:t>7</a:t>
                      </a:r>
                    </a:p>
                  </a:txBody>
                  <a:tcPr marL="9133" marR="9133" marT="6089" marB="6089" anchor="b"/>
                </a:tc>
                <a:tc>
                  <a:txBody>
                    <a:bodyPr/>
                    <a:lstStyle/>
                    <a:p>
                      <a:pPr algn="r" rtl="0" fontAlgn="b"/>
                      <a:r>
                        <a:rPr lang="en-US" sz="1600">
                          <a:effectLst/>
                        </a:rPr>
                        <a:t>8</a:t>
                      </a:r>
                    </a:p>
                  </a:txBody>
                  <a:tcPr marL="9133" marR="9133" marT="6089" marB="6089" anchor="b"/>
                </a:tc>
                <a:tc>
                  <a:txBody>
                    <a:bodyPr/>
                    <a:lstStyle/>
                    <a:p>
                      <a:pPr algn="r" rtl="0" fontAlgn="b"/>
                      <a:r>
                        <a:rPr lang="en-US" sz="1600">
                          <a:effectLst/>
                        </a:rPr>
                        <a:t>7</a:t>
                      </a:r>
                    </a:p>
                  </a:txBody>
                  <a:tcPr marL="9133" marR="9133" marT="6089" marB="6089" anchor="b"/>
                </a:tc>
                <a:tc>
                  <a:txBody>
                    <a:bodyPr/>
                    <a:lstStyle/>
                    <a:p>
                      <a:pPr algn="r" rtl="0" fontAlgn="b"/>
                      <a:r>
                        <a:rPr lang="en-US" sz="1600">
                          <a:effectLst/>
                        </a:rPr>
                        <a:t>7</a:t>
                      </a:r>
                    </a:p>
                  </a:txBody>
                  <a:tcPr marL="9133" marR="9133" marT="6089" marB="6089" anchor="b"/>
                </a:tc>
                <a:tc>
                  <a:txBody>
                    <a:bodyPr/>
                    <a:lstStyle/>
                    <a:p>
                      <a:pPr algn="r" rtl="0" fontAlgn="b"/>
                      <a:r>
                        <a:rPr lang="en-US" sz="1600">
                          <a:effectLst/>
                        </a:rPr>
                        <a:t>3</a:t>
                      </a:r>
                    </a:p>
                  </a:txBody>
                  <a:tcPr marL="9133" marR="9133" marT="6089" marB="6089" anchor="b"/>
                </a:tc>
                <a:tc>
                  <a:txBody>
                    <a:bodyPr/>
                    <a:lstStyle/>
                    <a:p>
                      <a:pPr algn="r" rtl="0" fontAlgn="b"/>
                      <a:r>
                        <a:rPr lang="en-US" sz="1600">
                          <a:effectLst/>
                        </a:rPr>
                        <a:t>3</a:t>
                      </a:r>
                    </a:p>
                  </a:txBody>
                  <a:tcPr marL="9133" marR="9133" marT="6089" marB="6089" anchor="b"/>
                </a:tc>
                <a:tc>
                  <a:txBody>
                    <a:bodyPr/>
                    <a:lstStyle/>
                    <a:p>
                      <a:pPr algn="r" rtl="0" fontAlgn="b"/>
                      <a:r>
                        <a:rPr lang="en-US" sz="1600">
                          <a:effectLst/>
                        </a:rPr>
                        <a:t>8</a:t>
                      </a:r>
                    </a:p>
                  </a:txBody>
                  <a:tcPr marL="9133" marR="9133" marT="6089" marB="6089" anchor="b"/>
                </a:tc>
                <a:tc>
                  <a:txBody>
                    <a:bodyPr/>
                    <a:lstStyle/>
                    <a:p>
                      <a:pPr algn="r" rtl="0" fontAlgn="b"/>
                      <a:r>
                        <a:rPr lang="en-US" sz="1600">
                          <a:effectLst/>
                        </a:rPr>
                        <a:t>10</a:t>
                      </a:r>
                    </a:p>
                  </a:txBody>
                  <a:tcPr marL="9133" marR="9133" marT="6089" marB="6089" anchor="b"/>
                </a:tc>
                <a:tc>
                  <a:txBody>
                    <a:bodyPr/>
                    <a:lstStyle/>
                    <a:p>
                      <a:pPr algn="r" rtl="0" fontAlgn="b"/>
                      <a:r>
                        <a:rPr lang="en-US" sz="1600">
                          <a:effectLst/>
                        </a:rPr>
                        <a:t>9</a:t>
                      </a:r>
                    </a:p>
                  </a:txBody>
                  <a:tcPr marL="9133" marR="9133" marT="6089" marB="6089" anchor="b"/>
                </a:tc>
                <a:tc>
                  <a:txBody>
                    <a:bodyPr/>
                    <a:lstStyle/>
                    <a:p>
                      <a:pPr algn="r" rtl="0" fontAlgn="b"/>
                      <a:r>
                        <a:rPr lang="en-US" sz="1600">
                          <a:effectLst/>
                        </a:rPr>
                        <a:t>8</a:t>
                      </a:r>
                    </a:p>
                  </a:txBody>
                  <a:tcPr marL="9133" marR="9133" marT="6089" marB="6089" anchor="b"/>
                </a:tc>
                <a:tc>
                  <a:txBody>
                    <a:bodyPr/>
                    <a:lstStyle/>
                    <a:p>
                      <a:pPr algn="r" rtl="0" fontAlgn="b"/>
                      <a:r>
                        <a:rPr lang="en-US" sz="1600">
                          <a:effectLst/>
                        </a:rPr>
                        <a:t>7</a:t>
                      </a:r>
                    </a:p>
                  </a:txBody>
                  <a:tcPr marL="9133" marR="9133" marT="6089" marB="6089" anchor="b"/>
                </a:tc>
                <a:tc>
                  <a:txBody>
                    <a:bodyPr/>
                    <a:lstStyle/>
                    <a:p>
                      <a:pPr algn="r" rtl="0" fontAlgn="b"/>
                      <a:r>
                        <a:rPr lang="en-US" sz="1600">
                          <a:effectLst/>
                        </a:rPr>
                        <a:t>8</a:t>
                      </a:r>
                    </a:p>
                  </a:txBody>
                  <a:tcPr marL="9133" marR="9133" marT="6089" marB="6089" anchor="b"/>
                </a:tc>
                <a:tc>
                  <a:txBody>
                    <a:bodyPr/>
                    <a:lstStyle/>
                    <a:p>
                      <a:pPr algn="r" rtl="0" fontAlgn="b"/>
                      <a:r>
                        <a:rPr lang="en-US" sz="1600">
                          <a:effectLst/>
                        </a:rPr>
                        <a:t>7</a:t>
                      </a:r>
                    </a:p>
                  </a:txBody>
                  <a:tcPr marL="9133" marR="9133" marT="6089" marB="6089" anchor="b"/>
                </a:tc>
                <a:tc>
                  <a:txBody>
                    <a:bodyPr/>
                    <a:lstStyle/>
                    <a:p>
                      <a:pPr algn="r" rtl="0" fontAlgn="b"/>
                      <a:r>
                        <a:rPr lang="en-US" sz="1600">
                          <a:effectLst/>
                        </a:rPr>
                        <a:t>10</a:t>
                      </a:r>
                    </a:p>
                  </a:txBody>
                  <a:tcPr marL="9133" marR="9133" marT="6089" marB="6089" anchor="b"/>
                </a:tc>
                <a:tc>
                  <a:txBody>
                    <a:bodyPr/>
                    <a:lstStyle/>
                    <a:p>
                      <a:pPr algn="r" rtl="0" fontAlgn="b"/>
                      <a:r>
                        <a:rPr lang="en-US" sz="1600">
                          <a:effectLst/>
                        </a:rPr>
                        <a:t>6</a:t>
                      </a:r>
                    </a:p>
                  </a:txBody>
                  <a:tcPr marL="9133" marR="9133" marT="6089" marB="6089" anchor="b"/>
                </a:tc>
              </a:tr>
              <a:tr h="255300">
                <a:tc>
                  <a:txBody>
                    <a:bodyPr/>
                    <a:lstStyle/>
                    <a:p>
                      <a:pPr algn="r" rtl="0" fontAlgn="b"/>
                      <a:r>
                        <a:rPr lang="en-US" sz="1600">
                          <a:effectLst/>
                        </a:rPr>
                        <a:t>8</a:t>
                      </a:r>
                    </a:p>
                  </a:txBody>
                  <a:tcPr marL="9133" marR="9133" marT="6089" marB="6089" anchor="b"/>
                </a:tc>
                <a:tc>
                  <a:txBody>
                    <a:bodyPr/>
                    <a:lstStyle/>
                    <a:p>
                      <a:pPr algn="r" rtl="0" fontAlgn="b"/>
                      <a:r>
                        <a:rPr lang="en-US" sz="1600">
                          <a:effectLst/>
                        </a:rPr>
                        <a:t>7</a:t>
                      </a:r>
                    </a:p>
                  </a:txBody>
                  <a:tcPr marL="9133" marR="9133" marT="6089" marB="6089" anchor="b"/>
                </a:tc>
                <a:tc>
                  <a:txBody>
                    <a:bodyPr/>
                    <a:lstStyle/>
                    <a:p>
                      <a:pPr algn="r" rtl="0" fontAlgn="b"/>
                      <a:r>
                        <a:rPr lang="en-US" sz="1600">
                          <a:effectLst/>
                        </a:rPr>
                        <a:t>6</a:t>
                      </a:r>
                    </a:p>
                  </a:txBody>
                  <a:tcPr marL="9133" marR="9133" marT="6089" marB="6089" anchor="b"/>
                </a:tc>
                <a:tc>
                  <a:txBody>
                    <a:bodyPr/>
                    <a:lstStyle/>
                    <a:p>
                      <a:pPr algn="r" rtl="0" fontAlgn="b"/>
                      <a:r>
                        <a:rPr lang="en-US" sz="1600">
                          <a:effectLst/>
                        </a:rPr>
                        <a:t>8</a:t>
                      </a:r>
                    </a:p>
                  </a:txBody>
                  <a:tcPr marL="9133" marR="9133" marT="6089" marB="6089" anchor="b"/>
                </a:tc>
                <a:tc>
                  <a:txBody>
                    <a:bodyPr/>
                    <a:lstStyle/>
                    <a:p>
                      <a:pPr algn="r" rtl="0" fontAlgn="b"/>
                      <a:r>
                        <a:rPr lang="en-US" sz="1600">
                          <a:effectLst/>
                        </a:rPr>
                        <a:t>7</a:t>
                      </a:r>
                    </a:p>
                  </a:txBody>
                  <a:tcPr marL="9133" marR="9133" marT="6089" marB="6089" anchor="b"/>
                </a:tc>
                <a:tc>
                  <a:txBody>
                    <a:bodyPr/>
                    <a:lstStyle/>
                    <a:p>
                      <a:pPr algn="r" rtl="0" fontAlgn="b"/>
                      <a:r>
                        <a:rPr lang="en-US" sz="1600" dirty="0">
                          <a:effectLst/>
                        </a:rPr>
                        <a:t>6</a:t>
                      </a:r>
                    </a:p>
                  </a:txBody>
                  <a:tcPr marL="9133" marR="9133" marT="6089" marB="6089" anchor="b"/>
                </a:tc>
                <a:tc>
                  <a:txBody>
                    <a:bodyPr/>
                    <a:lstStyle/>
                    <a:p>
                      <a:pPr algn="r" rtl="0" fontAlgn="b"/>
                      <a:r>
                        <a:rPr lang="en-US" sz="1600">
                          <a:effectLst/>
                        </a:rPr>
                        <a:t>7</a:t>
                      </a:r>
                    </a:p>
                  </a:txBody>
                  <a:tcPr marL="9133" marR="9133" marT="6089" marB="6089" anchor="b"/>
                </a:tc>
                <a:tc>
                  <a:txBody>
                    <a:bodyPr/>
                    <a:lstStyle/>
                    <a:p>
                      <a:pPr algn="r" rtl="0" fontAlgn="b"/>
                      <a:r>
                        <a:rPr lang="en-US" sz="1600">
                          <a:effectLst/>
                        </a:rPr>
                        <a:t>8</a:t>
                      </a:r>
                    </a:p>
                  </a:txBody>
                  <a:tcPr marL="9133" marR="9133" marT="6089" marB="6089" anchor="b"/>
                </a:tc>
                <a:tc>
                  <a:txBody>
                    <a:bodyPr/>
                    <a:lstStyle/>
                    <a:p>
                      <a:pPr algn="r" rtl="0" fontAlgn="b"/>
                      <a:r>
                        <a:rPr lang="en-US" sz="1600">
                          <a:effectLst/>
                        </a:rPr>
                        <a:t>8</a:t>
                      </a:r>
                    </a:p>
                  </a:txBody>
                  <a:tcPr marL="9133" marR="9133" marT="6089" marB="6089" anchor="b"/>
                </a:tc>
                <a:tc>
                  <a:txBody>
                    <a:bodyPr/>
                    <a:lstStyle/>
                    <a:p>
                      <a:pPr algn="r" rtl="0" fontAlgn="b"/>
                      <a:r>
                        <a:rPr lang="en-US" sz="1600">
                          <a:effectLst/>
                        </a:rPr>
                        <a:t>8</a:t>
                      </a:r>
                    </a:p>
                  </a:txBody>
                  <a:tcPr marL="9133" marR="9133" marT="6089" marB="6089" anchor="b"/>
                </a:tc>
                <a:tc>
                  <a:txBody>
                    <a:bodyPr/>
                    <a:lstStyle/>
                    <a:p>
                      <a:pPr algn="r" rtl="0" fontAlgn="b"/>
                      <a:r>
                        <a:rPr lang="en-US" sz="1600">
                          <a:effectLst/>
                        </a:rPr>
                        <a:t>8</a:t>
                      </a:r>
                    </a:p>
                  </a:txBody>
                  <a:tcPr marL="9133" marR="9133" marT="6089" marB="6089" anchor="b"/>
                </a:tc>
                <a:tc>
                  <a:txBody>
                    <a:bodyPr/>
                    <a:lstStyle/>
                    <a:p>
                      <a:pPr algn="r" rtl="0" fontAlgn="b"/>
                      <a:r>
                        <a:rPr lang="en-US" sz="1600">
                          <a:effectLst/>
                        </a:rPr>
                        <a:t>8</a:t>
                      </a:r>
                    </a:p>
                  </a:txBody>
                  <a:tcPr marL="9133" marR="9133" marT="6089" marB="6089" anchor="b"/>
                </a:tc>
                <a:tc>
                  <a:txBody>
                    <a:bodyPr/>
                    <a:lstStyle/>
                    <a:p>
                      <a:pPr algn="r" rtl="0" fontAlgn="b"/>
                      <a:r>
                        <a:rPr lang="en-US" sz="1600">
                          <a:effectLst/>
                        </a:rPr>
                        <a:t>7</a:t>
                      </a:r>
                    </a:p>
                  </a:txBody>
                  <a:tcPr marL="9133" marR="9133" marT="6089" marB="6089" anchor="b"/>
                </a:tc>
                <a:tc>
                  <a:txBody>
                    <a:bodyPr/>
                    <a:lstStyle/>
                    <a:p>
                      <a:pPr algn="r" rtl="0" fontAlgn="b"/>
                      <a:r>
                        <a:rPr lang="en-US" sz="1600">
                          <a:effectLst/>
                        </a:rPr>
                        <a:t>7</a:t>
                      </a:r>
                    </a:p>
                  </a:txBody>
                  <a:tcPr marL="9133" marR="9133" marT="6089" marB="6089" anchor="b"/>
                </a:tc>
                <a:tc>
                  <a:txBody>
                    <a:bodyPr/>
                    <a:lstStyle/>
                    <a:p>
                      <a:pPr algn="r" rtl="0" fontAlgn="b"/>
                      <a:r>
                        <a:rPr lang="en-US" sz="1600">
                          <a:effectLst/>
                        </a:rPr>
                        <a:t>8</a:t>
                      </a:r>
                    </a:p>
                  </a:txBody>
                  <a:tcPr marL="9133" marR="9133" marT="6089" marB="6089" anchor="b"/>
                </a:tc>
                <a:tc>
                  <a:txBody>
                    <a:bodyPr/>
                    <a:lstStyle/>
                    <a:p>
                      <a:pPr algn="r" rtl="0" fontAlgn="b"/>
                      <a:r>
                        <a:rPr lang="en-US" sz="1600">
                          <a:effectLst/>
                        </a:rPr>
                        <a:t>7</a:t>
                      </a:r>
                    </a:p>
                  </a:txBody>
                  <a:tcPr marL="9133" marR="9133" marT="6089" marB="6089" anchor="b"/>
                </a:tc>
              </a:tr>
              <a:tr h="434106">
                <a:tc>
                  <a:txBody>
                    <a:bodyPr/>
                    <a:lstStyle/>
                    <a:p>
                      <a:pPr algn="r" rtl="0" fontAlgn="b"/>
                      <a:r>
                        <a:rPr lang="hr-HR" sz="1600">
                          <a:effectLst/>
                        </a:rPr>
                        <a:t>8.5</a:t>
                      </a:r>
                    </a:p>
                  </a:txBody>
                  <a:tcPr marL="9133" marR="9133" marT="6089" marB="6089" anchor="b"/>
                </a:tc>
                <a:tc>
                  <a:txBody>
                    <a:bodyPr/>
                    <a:lstStyle/>
                    <a:p>
                      <a:pPr algn="r" rtl="0" fontAlgn="b"/>
                      <a:r>
                        <a:rPr lang="hr-HR" sz="1600">
                          <a:effectLst/>
                        </a:rPr>
                        <a:t>8.625</a:t>
                      </a:r>
                    </a:p>
                  </a:txBody>
                  <a:tcPr marL="9133" marR="9133" marT="6089" marB="6089" anchor="b"/>
                </a:tc>
                <a:tc>
                  <a:txBody>
                    <a:bodyPr/>
                    <a:lstStyle/>
                    <a:p>
                      <a:pPr algn="r" rtl="0" fontAlgn="b"/>
                      <a:r>
                        <a:rPr lang="hr-HR" sz="1600" dirty="0">
                          <a:solidFill>
                            <a:srgbClr val="FF0000"/>
                          </a:solidFill>
                          <a:effectLst/>
                        </a:rPr>
                        <a:t>8.125</a:t>
                      </a:r>
                    </a:p>
                  </a:txBody>
                  <a:tcPr marL="9133" marR="9133" marT="6089" marB="6089" anchor="b"/>
                </a:tc>
                <a:tc>
                  <a:txBody>
                    <a:bodyPr/>
                    <a:lstStyle/>
                    <a:p>
                      <a:pPr algn="r" rtl="0" fontAlgn="b"/>
                      <a:r>
                        <a:rPr lang="en-US" sz="2800" b="1" dirty="0">
                          <a:solidFill>
                            <a:srgbClr val="002060"/>
                          </a:solidFill>
                          <a:effectLst/>
                        </a:rPr>
                        <a:t>9</a:t>
                      </a:r>
                      <a:endParaRPr lang="en-US" sz="1600" b="1" dirty="0">
                        <a:solidFill>
                          <a:srgbClr val="002060"/>
                        </a:solidFill>
                        <a:effectLst/>
                      </a:endParaRPr>
                    </a:p>
                  </a:txBody>
                  <a:tcPr marL="9133" marR="9133" marT="6089" marB="6089" anchor="b"/>
                </a:tc>
                <a:tc>
                  <a:txBody>
                    <a:bodyPr/>
                    <a:lstStyle/>
                    <a:p>
                      <a:pPr algn="r" rtl="0" fontAlgn="b"/>
                      <a:r>
                        <a:rPr lang="hr-HR" sz="1600">
                          <a:effectLst/>
                        </a:rPr>
                        <a:t>8.5</a:t>
                      </a:r>
                    </a:p>
                  </a:txBody>
                  <a:tcPr marL="9133" marR="9133" marT="6089" marB="6089" anchor="b"/>
                </a:tc>
                <a:tc>
                  <a:txBody>
                    <a:bodyPr/>
                    <a:lstStyle/>
                    <a:p>
                      <a:pPr algn="r" rtl="0" fontAlgn="b"/>
                      <a:r>
                        <a:rPr lang="nb-NO" sz="1600" dirty="0">
                          <a:solidFill>
                            <a:srgbClr val="FF0000"/>
                          </a:solidFill>
                          <a:effectLst/>
                        </a:rPr>
                        <a:t>7.75</a:t>
                      </a:r>
                    </a:p>
                  </a:txBody>
                  <a:tcPr marL="9133" marR="9133" marT="6089" marB="6089" anchor="b"/>
                </a:tc>
                <a:tc>
                  <a:txBody>
                    <a:bodyPr/>
                    <a:lstStyle/>
                    <a:p>
                      <a:pPr algn="r" rtl="0" fontAlgn="b"/>
                      <a:r>
                        <a:rPr lang="nb-NO" sz="1600" dirty="0">
                          <a:solidFill>
                            <a:srgbClr val="FF0000"/>
                          </a:solidFill>
                          <a:effectLst/>
                        </a:rPr>
                        <a:t>7.5</a:t>
                      </a:r>
                    </a:p>
                  </a:txBody>
                  <a:tcPr marL="9133" marR="9133" marT="6089" marB="6089" anchor="b"/>
                </a:tc>
                <a:tc>
                  <a:txBody>
                    <a:bodyPr/>
                    <a:lstStyle/>
                    <a:p>
                      <a:pPr algn="r" rtl="0" fontAlgn="b"/>
                      <a:r>
                        <a:rPr lang="hr-HR" sz="1600" dirty="0">
                          <a:effectLst/>
                        </a:rPr>
                        <a:t>8.375</a:t>
                      </a:r>
                    </a:p>
                  </a:txBody>
                  <a:tcPr marL="9133" marR="9133" marT="6089" marB="6089" anchor="b"/>
                </a:tc>
                <a:tc>
                  <a:txBody>
                    <a:bodyPr/>
                    <a:lstStyle/>
                    <a:p>
                      <a:pPr algn="r" rtl="0" fontAlgn="b"/>
                      <a:r>
                        <a:rPr lang="hr-HR" sz="1600" dirty="0" smtClean="0">
                          <a:solidFill>
                            <a:srgbClr val="FF0000"/>
                          </a:solidFill>
                          <a:effectLst/>
                        </a:rPr>
                        <a:t>8.25</a:t>
                      </a:r>
                      <a:endParaRPr lang="hr-HR" sz="1600" dirty="0">
                        <a:solidFill>
                          <a:srgbClr val="FF0000"/>
                        </a:solidFill>
                        <a:effectLst/>
                      </a:endParaRPr>
                    </a:p>
                  </a:txBody>
                  <a:tcPr marL="9133" marR="9133" marT="6089" marB="6089" anchor="b"/>
                </a:tc>
                <a:tc>
                  <a:txBody>
                    <a:bodyPr/>
                    <a:lstStyle/>
                    <a:p>
                      <a:pPr algn="r" rtl="0" fontAlgn="b"/>
                      <a:r>
                        <a:rPr lang="hr-HR" sz="1600">
                          <a:effectLst/>
                        </a:rPr>
                        <a:t>8.5</a:t>
                      </a:r>
                    </a:p>
                  </a:txBody>
                  <a:tcPr marL="9133" marR="9133" marT="6089" marB="6089" anchor="b"/>
                </a:tc>
                <a:tc>
                  <a:txBody>
                    <a:bodyPr/>
                    <a:lstStyle/>
                    <a:p>
                      <a:pPr algn="r" rtl="0" fontAlgn="b"/>
                      <a:r>
                        <a:rPr lang="hr-HR" sz="1600">
                          <a:effectLst/>
                        </a:rPr>
                        <a:t>8.625</a:t>
                      </a:r>
                    </a:p>
                  </a:txBody>
                  <a:tcPr marL="9133" marR="9133" marT="6089" marB="6089" anchor="b"/>
                </a:tc>
                <a:tc>
                  <a:txBody>
                    <a:bodyPr/>
                    <a:lstStyle/>
                    <a:p>
                      <a:pPr algn="r" rtl="0" fontAlgn="b"/>
                      <a:r>
                        <a:rPr lang="hr-HR" sz="1600">
                          <a:effectLst/>
                        </a:rPr>
                        <a:t>8.625</a:t>
                      </a:r>
                    </a:p>
                  </a:txBody>
                  <a:tcPr marL="9133" marR="9133" marT="6089" marB="6089" anchor="b"/>
                </a:tc>
                <a:tc>
                  <a:txBody>
                    <a:bodyPr/>
                    <a:lstStyle/>
                    <a:p>
                      <a:pPr algn="r" rtl="0" fontAlgn="b"/>
                      <a:r>
                        <a:rPr lang="hr-HR" sz="1600">
                          <a:effectLst/>
                        </a:rPr>
                        <a:t>8.5</a:t>
                      </a:r>
                    </a:p>
                  </a:txBody>
                  <a:tcPr marL="9133" marR="9133" marT="6089" marB="6089" anchor="b"/>
                </a:tc>
                <a:tc>
                  <a:txBody>
                    <a:bodyPr/>
                    <a:lstStyle/>
                    <a:p>
                      <a:pPr algn="r" rtl="0" fontAlgn="b"/>
                      <a:r>
                        <a:rPr lang="hr-HR" sz="1600">
                          <a:effectLst/>
                        </a:rPr>
                        <a:t>8.375</a:t>
                      </a:r>
                    </a:p>
                  </a:txBody>
                  <a:tcPr marL="9133" marR="9133" marT="6089" marB="6089" anchor="b"/>
                </a:tc>
                <a:tc>
                  <a:txBody>
                    <a:bodyPr/>
                    <a:lstStyle/>
                    <a:p>
                      <a:pPr algn="r" rtl="0" fontAlgn="b"/>
                      <a:r>
                        <a:rPr lang="fi-FI" sz="1600">
                          <a:effectLst/>
                        </a:rPr>
                        <a:t>8.875</a:t>
                      </a:r>
                    </a:p>
                  </a:txBody>
                  <a:tcPr marL="9133" marR="9133" marT="6089" marB="6089" anchor="b"/>
                </a:tc>
                <a:tc>
                  <a:txBody>
                    <a:bodyPr/>
                    <a:lstStyle/>
                    <a:p>
                      <a:pPr algn="r" rtl="0" fontAlgn="b"/>
                      <a:r>
                        <a:rPr lang="hr-HR" sz="1600" b="1" i="1" dirty="0">
                          <a:solidFill>
                            <a:srgbClr val="FF0000"/>
                          </a:solidFill>
                          <a:effectLst/>
                        </a:rPr>
                        <a:t>8.25</a:t>
                      </a:r>
                    </a:p>
                  </a:txBody>
                  <a:tcPr marL="9133" marR="9133" marT="6089" marB="6089" anchor="b"/>
                </a:tc>
              </a:tr>
            </a:tbl>
          </a:graphicData>
        </a:graphic>
      </p:graphicFrame>
    </p:spTree>
    <p:extLst>
      <p:ext uri="{BB962C8B-B14F-4D97-AF65-F5344CB8AC3E}">
        <p14:creationId xmlns:p14="http://schemas.microsoft.com/office/powerpoint/2010/main" val="1931415372"/>
      </p:ext>
    </p:extLst>
  </p:cSld>
  <p:clrMapOvr>
    <a:masterClrMapping/>
  </p:clrMapOvr>
  <p:transition spd="slow">
    <p:cu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31992" y="6191729"/>
            <a:ext cx="9175991" cy="666271"/>
          </a:xfrm>
          <a:prstGeom prst="rect">
            <a:avLst/>
          </a:prstGeom>
        </p:spPr>
      </p:pic>
      <p:sp>
        <p:nvSpPr>
          <p:cNvPr id="11" name="Shape 94"/>
          <p:cNvSpPr txBox="1">
            <a:spLocks/>
          </p:cNvSpPr>
          <p:nvPr/>
        </p:nvSpPr>
        <p:spPr>
          <a:xfrm>
            <a:off x="1060704" y="1569185"/>
            <a:ext cx="7412736" cy="285651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C7F464"/>
              </a:buClr>
              <a:buSzPct val="100000"/>
              <a:buFont typeface="Montserrat"/>
              <a:buChar char="▣"/>
              <a:defRPr sz="2400" b="0" i="0" u="none" strike="noStrike" cap="none">
                <a:solidFill>
                  <a:srgbClr val="454F5B"/>
                </a:solidFill>
                <a:latin typeface="Montserrat"/>
                <a:ea typeface="Montserrat"/>
                <a:cs typeface="Montserrat"/>
                <a:sym typeface="Montserrat"/>
              </a:defRPr>
            </a:lvl1pPr>
            <a:lvl2pPr marR="0" lvl="1" algn="l" rtl="0">
              <a:lnSpc>
                <a:spcPct val="100000"/>
              </a:lnSpc>
              <a:spcBef>
                <a:spcPts val="480"/>
              </a:spcBef>
              <a:spcAft>
                <a:spcPts val="0"/>
              </a:spcAft>
              <a:buClr>
                <a:srgbClr val="C7F464"/>
              </a:buClr>
              <a:buSzPct val="100000"/>
              <a:buFont typeface="Montserrat"/>
              <a:buChar char="□"/>
              <a:defRPr sz="2000" b="0" i="0" u="none" strike="noStrike" cap="none">
                <a:solidFill>
                  <a:srgbClr val="454F5B"/>
                </a:solidFill>
                <a:latin typeface="Montserrat"/>
                <a:ea typeface="Montserrat"/>
                <a:cs typeface="Montserrat"/>
                <a:sym typeface="Montserrat"/>
              </a:defRPr>
            </a:lvl2pPr>
            <a:lvl3pPr marR="0" lvl="2" algn="l" rtl="0">
              <a:lnSpc>
                <a:spcPct val="100000"/>
              </a:lnSpc>
              <a:spcBef>
                <a:spcPts val="480"/>
              </a:spcBef>
              <a:spcAft>
                <a:spcPts val="0"/>
              </a:spcAft>
              <a:buClr>
                <a:srgbClr val="C7F464"/>
              </a:buClr>
              <a:buSzPct val="100000"/>
              <a:buFont typeface="Montserrat"/>
              <a:buNone/>
              <a:defRPr sz="2000" b="0" i="0" u="none" strike="noStrike" cap="none">
                <a:solidFill>
                  <a:srgbClr val="454F5B"/>
                </a:solidFill>
                <a:latin typeface="Montserrat"/>
                <a:ea typeface="Montserrat"/>
                <a:cs typeface="Montserrat"/>
                <a:sym typeface="Montserrat"/>
              </a:defRPr>
            </a:lvl3pPr>
            <a:lvl4pPr marR="0" lvl="3" algn="l" rtl="0">
              <a:lnSpc>
                <a:spcPct val="100000"/>
              </a:lnSpc>
              <a:spcBef>
                <a:spcPts val="360"/>
              </a:spcBef>
              <a:spcAft>
                <a:spcPts val="0"/>
              </a:spcAft>
              <a:buClr>
                <a:srgbClr val="C7F464"/>
              </a:buClr>
              <a:buSzPct val="100000"/>
              <a:buFont typeface="Montserrat"/>
              <a:buNone/>
              <a:defRPr sz="1800" b="0" i="0" u="none" strike="noStrike" cap="none">
                <a:solidFill>
                  <a:srgbClr val="454F5B"/>
                </a:solidFill>
                <a:latin typeface="Montserrat"/>
                <a:ea typeface="Montserrat"/>
                <a:cs typeface="Montserrat"/>
                <a:sym typeface="Montserrat"/>
              </a:defRPr>
            </a:lvl4pPr>
            <a:lvl5pPr marR="0" lvl="4" algn="l" rtl="0">
              <a:lnSpc>
                <a:spcPct val="100000"/>
              </a:lnSpc>
              <a:spcBef>
                <a:spcPts val="360"/>
              </a:spcBef>
              <a:spcAft>
                <a:spcPts val="0"/>
              </a:spcAft>
              <a:buClr>
                <a:srgbClr val="C7F464"/>
              </a:buClr>
              <a:buSzPct val="100000"/>
              <a:buFont typeface="Montserrat"/>
              <a:buNone/>
              <a:defRPr sz="1800" b="0" i="0" u="none" strike="noStrike" cap="none">
                <a:solidFill>
                  <a:srgbClr val="454F5B"/>
                </a:solidFill>
                <a:latin typeface="Montserrat"/>
                <a:ea typeface="Montserrat"/>
                <a:cs typeface="Montserrat"/>
                <a:sym typeface="Montserrat"/>
              </a:defRPr>
            </a:lvl5pPr>
            <a:lvl6pPr marR="0" lvl="5" algn="l" rtl="0">
              <a:lnSpc>
                <a:spcPct val="100000"/>
              </a:lnSpc>
              <a:spcBef>
                <a:spcPts val="360"/>
              </a:spcBef>
              <a:spcAft>
                <a:spcPts val="0"/>
              </a:spcAft>
              <a:buClr>
                <a:srgbClr val="C7F464"/>
              </a:buClr>
              <a:buSzPct val="100000"/>
              <a:buFont typeface="Montserrat"/>
              <a:buNone/>
              <a:defRPr sz="1800" b="0" i="0" u="none" strike="noStrike" cap="none">
                <a:solidFill>
                  <a:srgbClr val="454F5B"/>
                </a:solidFill>
                <a:latin typeface="Montserrat"/>
                <a:ea typeface="Montserrat"/>
                <a:cs typeface="Montserrat"/>
                <a:sym typeface="Montserrat"/>
              </a:defRPr>
            </a:lvl6pPr>
            <a:lvl7pPr marR="0" lvl="6" algn="l" rtl="0">
              <a:lnSpc>
                <a:spcPct val="100000"/>
              </a:lnSpc>
              <a:spcBef>
                <a:spcPts val="360"/>
              </a:spcBef>
              <a:spcAft>
                <a:spcPts val="0"/>
              </a:spcAft>
              <a:buClr>
                <a:srgbClr val="C7F464"/>
              </a:buClr>
              <a:buSzPct val="100000"/>
              <a:buFont typeface="Montserrat"/>
              <a:buNone/>
              <a:defRPr sz="1800" b="0" i="0" u="none" strike="noStrike" cap="none">
                <a:solidFill>
                  <a:srgbClr val="454F5B"/>
                </a:solidFill>
                <a:latin typeface="Montserrat"/>
                <a:ea typeface="Montserrat"/>
                <a:cs typeface="Montserrat"/>
                <a:sym typeface="Montserrat"/>
              </a:defRPr>
            </a:lvl7pPr>
            <a:lvl8pPr marR="0" lvl="7" algn="l" rtl="0">
              <a:lnSpc>
                <a:spcPct val="100000"/>
              </a:lnSpc>
              <a:spcBef>
                <a:spcPts val="360"/>
              </a:spcBef>
              <a:spcAft>
                <a:spcPts val="0"/>
              </a:spcAft>
              <a:buClr>
                <a:srgbClr val="C7F464"/>
              </a:buClr>
              <a:buSzPct val="100000"/>
              <a:buFont typeface="Montserrat"/>
              <a:buNone/>
              <a:defRPr sz="1800" b="0" i="0" u="none" strike="noStrike" cap="none">
                <a:solidFill>
                  <a:srgbClr val="454F5B"/>
                </a:solidFill>
                <a:latin typeface="Montserrat"/>
                <a:ea typeface="Montserrat"/>
                <a:cs typeface="Montserrat"/>
                <a:sym typeface="Montserrat"/>
              </a:defRPr>
            </a:lvl8pPr>
            <a:lvl9pPr marR="0" lvl="8" algn="l" rtl="0">
              <a:lnSpc>
                <a:spcPct val="100000"/>
              </a:lnSpc>
              <a:spcBef>
                <a:spcPts val="360"/>
              </a:spcBef>
              <a:spcAft>
                <a:spcPts val="0"/>
              </a:spcAft>
              <a:buClr>
                <a:srgbClr val="C7F464"/>
              </a:buClr>
              <a:buSzPct val="100000"/>
              <a:buFont typeface="Montserrat"/>
              <a:buNone/>
              <a:defRPr sz="1800" b="0" i="0" u="none" strike="noStrike" cap="none">
                <a:solidFill>
                  <a:srgbClr val="454F5B"/>
                </a:solidFill>
                <a:latin typeface="Montserrat"/>
                <a:ea typeface="Montserrat"/>
                <a:cs typeface="Montserrat"/>
                <a:sym typeface="Montserrat"/>
              </a:defRPr>
            </a:lvl9pPr>
          </a:lstStyle>
          <a:p>
            <a:pPr algn="just">
              <a:spcBef>
                <a:spcPts val="0"/>
              </a:spcBef>
              <a:buFont typeface="Montserrat"/>
              <a:buNone/>
            </a:pPr>
            <a:r>
              <a:rPr lang="en-US" sz="2800" dirty="0" smtClean="0"/>
              <a:t>Main areas needing improvement were:</a:t>
            </a:r>
          </a:p>
          <a:p>
            <a:pPr marL="457200" indent="-457200" algn="just">
              <a:spcBef>
                <a:spcPts val="0"/>
              </a:spcBef>
              <a:buFont typeface="Montserrat"/>
              <a:buAutoNum type="arabicPeriod"/>
            </a:pPr>
            <a:r>
              <a:rPr lang="en-US" sz="2800" dirty="0" smtClean="0"/>
              <a:t>Typography </a:t>
            </a:r>
            <a:r>
              <a:rPr lang="mr-IN" sz="2800" dirty="0" smtClean="0"/>
              <a:t>–</a:t>
            </a:r>
            <a:r>
              <a:rPr lang="en-US" sz="2800" dirty="0" smtClean="0"/>
              <a:t> 7.5</a:t>
            </a:r>
          </a:p>
          <a:p>
            <a:pPr marL="457200" indent="-457200" algn="just">
              <a:spcBef>
                <a:spcPts val="0"/>
              </a:spcBef>
              <a:buFont typeface="Montserrat"/>
              <a:buAutoNum type="arabicPeriod"/>
            </a:pPr>
            <a:r>
              <a:rPr lang="en-US" sz="2800" dirty="0" smtClean="0"/>
              <a:t>Color Scheme </a:t>
            </a:r>
            <a:r>
              <a:rPr lang="mr-IN" sz="2800" dirty="0" smtClean="0"/>
              <a:t>–</a:t>
            </a:r>
            <a:r>
              <a:rPr lang="en-US" sz="2800" dirty="0" smtClean="0"/>
              <a:t> 7.75</a:t>
            </a:r>
          </a:p>
          <a:p>
            <a:pPr marL="457200" indent="-457200" algn="just">
              <a:spcBef>
                <a:spcPts val="0"/>
              </a:spcBef>
              <a:buFont typeface="Montserrat"/>
              <a:buAutoNum type="arabicPeriod"/>
            </a:pPr>
            <a:r>
              <a:rPr lang="en-US" sz="2800" dirty="0" smtClean="0"/>
              <a:t>Weather Page </a:t>
            </a:r>
            <a:r>
              <a:rPr lang="mr-IN" sz="2800" dirty="0" smtClean="0"/>
              <a:t>–</a:t>
            </a:r>
            <a:r>
              <a:rPr lang="en-US" sz="2800" dirty="0" smtClean="0"/>
              <a:t> 8.125</a:t>
            </a:r>
          </a:p>
          <a:p>
            <a:pPr marL="457200" indent="-457200" algn="just">
              <a:spcBef>
                <a:spcPts val="0"/>
              </a:spcBef>
              <a:buFont typeface="Montserrat"/>
              <a:buAutoNum type="arabicPeriod"/>
            </a:pPr>
            <a:r>
              <a:rPr lang="en-US" sz="2800" dirty="0" smtClean="0"/>
              <a:t>Navigability </a:t>
            </a:r>
            <a:r>
              <a:rPr lang="mr-IN" sz="2800" dirty="0" smtClean="0"/>
              <a:t>–</a:t>
            </a:r>
            <a:r>
              <a:rPr lang="en-US" sz="2800" dirty="0" smtClean="0"/>
              <a:t> 8.25</a:t>
            </a:r>
          </a:p>
          <a:p>
            <a:pPr marL="457200" indent="-457200" algn="just">
              <a:spcBef>
                <a:spcPts val="0"/>
              </a:spcBef>
              <a:buFont typeface="Montserrat"/>
              <a:buAutoNum type="arabicPeriod"/>
            </a:pPr>
            <a:endParaRPr lang="en-US" sz="2800" dirty="0" smtClean="0"/>
          </a:p>
          <a:p>
            <a:pPr marL="457200" indent="-457200" algn="just">
              <a:spcBef>
                <a:spcPts val="0"/>
              </a:spcBef>
              <a:buFont typeface="Montserrat"/>
              <a:buAutoNum type="arabicPeriod"/>
            </a:pPr>
            <a:endParaRPr lang="en-US" sz="2800" dirty="0" smtClean="0"/>
          </a:p>
          <a:p>
            <a:pPr marL="457200" indent="-457200" algn="just">
              <a:spcBef>
                <a:spcPts val="0"/>
              </a:spcBef>
              <a:buFont typeface="Montserrat"/>
              <a:buAutoNum type="arabicPeriod"/>
            </a:pPr>
            <a:endParaRPr lang="en-US" sz="2800" dirty="0" smtClean="0"/>
          </a:p>
          <a:p>
            <a:pPr marL="457200" indent="-457200" algn="just">
              <a:spcBef>
                <a:spcPts val="0"/>
              </a:spcBef>
              <a:buFont typeface="Montserrat"/>
              <a:buAutoNum type="arabicPeriod"/>
            </a:pPr>
            <a:endParaRPr lang="en-US" sz="2800" dirty="0"/>
          </a:p>
        </p:txBody>
      </p:sp>
    </p:spTree>
    <p:extLst>
      <p:ext uri="{BB962C8B-B14F-4D97-AF65-F5344CB8AC3E}">
        <p14:creationId xmlns:p14="http://schemas.microsoft.com/office/powerpoint/2010/main" val="271536599"/>
      </p:ext>
    </p:extLst>
  </p:cSld>
  <p:clrMapOvr>
    <a:masterClrMapping/>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61CEC4"/>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1992" y="6191729"/>
            <a:ext cx="9175991" cy="66627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960" y="0"/>
            <a:ext cx="7714086" cy="18272741"/>
          </a:xfrm>
          <a:prstGeom prst="rect">
            <a:avLst/>
          </a:prstGeom>
        </p:spPr>
      </p:pic>
    </p:spTree>
    <p:extLst>
      <p:ext uri="{BB962C8B-B14F-4D97-AF65-F5344CB8AC3E}">
        <p14:creationId xmlns:p14="http://schemas.microsoft.com/office/powerpoint/2010/main" val="186609174"/>
      </p:ext>
    </p:extLst>
  </p:cSld>
  <p:clrMapOvr>
    <a:masterClrMapping/>
  </p:clrMapOvr>
  <p:transition spd="slow">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61CEC4"/>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1992" y="6191729"/>
            <a:ext cx="9175991" cy="66627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960" y="-6839712"/>
            <a:ext cx="7714086" cy="18272741"/>
          </a:xfrm>
          <a:prstGeom prst="rect">
            <a:avLst/>
          </a:prstGeom>
        </p:spPr>
      </p:pic>
    </p:spTree>
    <p:extLst>
      <p:ext uri="{BB962C8B-B14F-4D97-AF65-F5344CB8AC3E}">
        <p14:creationId xmlns:p14="http://schemas.microsoft.com/office/powerpoint/2010/main" val="330020290"/>
      </p:ext>
    </p:extLst>
  </p:cSld>
  <p:clrMapOvr>
    <a:masterClrMapping/>
  </p:clrMapOvr>
  <p:transition spd="slow">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61CEC4"/>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1992" y="6191729"/>
            <a:ext cx="9175991" cy="66627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960" y="-13655040"/>
            <a:ext cx="7714086" cy="18272741"/>
          </a:xfrm>
          <a:prstGeom prst="rect">
            <a:avLst/>
          </a:prstGeom>
        </p:spPr>
      </p:pic>
    </p:spTree>
    <p:extLst>
      <p:ext uri="{BB962C8B-B14F-4D97-AF65-F5344CB8AC3E}">
        <p14:creationId xmlns:p14="http://schemas.microsoft.com/office/powerpoint/2010/main" val="622403321"/>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759" y="817864"/>
            <a:ext cx="2551176" cy="2551176"/>
          </a:xfrm>
          <a:prstGeom prst="rect">
            <a:avLst/>
          </a:prstGeom>
        </p:spPr>
      </p:pic>
      <p:sp>
        <p:nvSpPr>
          <p:cNvPr id="93" name="Shape 93"/>
          <p:cNvSpPr txBox="1">
            <a:spLocks noGrp="1"/>
          </p:cNvSpPr>
          <p:nvPr>
            <p:ph type="ctrTitle" idx="4294967295"/>
          </p:nvPr>
        </p:nvSpPr>
        <p:spPr>
          <a:xfrm>
            <a:off x="-122632" y="2861377"/>
            <a:ext cx="3781958" cy="1912911"/>
          </a:xfrm>
          <a:prstGeom prst="rect">
            <a:avLst/>
          </a:prstGeom>
        </p:spPr>
        <p:txBody>
          <a:bodyPr lIns="91425" tIns="91425" rIns="91425" bIns="91425" anchor="b" anchorCtr="0">
            <a:noAutofit/>
          </a:bodyPr>
          <a:lstStyle/>
          <a:p>
            <a:pPr lvl="0" algn="ctr" rtl="0">
              <a:spcBef>
                <a:spcPts val="0"/>
              </a:spcBef>
              <a:buNone/>
            </a:pPr>
            <a:r>
              <a:rPr lang="en-US" sz="4000" dirty="0" smtClean="0">
                <a:solidFill>
                  <a:srgbClr val="FFFFFF"/>
                </a:solidFill>
              </a:rPr>
              <a:t>Why </a:t>
            </a:r>
            <a:r>
              <a:rPr lang="en-US" sz="4000" smtClean="0">
                <a:solidFill>
                  <a:srgbClr val="FFFFFF"/>
                </a:solidFill>
              </a:rPr>
              <a:t>Bother With Solar</a:t>
            </a:r>
            <a:endParaRPr lang="en" sz="4000" dirty="0">
              <a:solidFill>
                <a:srgbClr val="FFFFFF"/>
              </a:solidFill>
            </a:endParaRPr>
          </a:p>
        </p:txBody>
      </p:sp>
      <p:sp>
        <p:nvSpPr>
          <p:cNvPr id="94" name="Shape 94"/>
          <p:cNvSpPr txBox="1">
            <a:spLocks noGrp="1"/>
          </p:cNvSpPr>
          <p:nvPr>
            <p:ph type="subTitle" idx="4294967295"/>
          </p:nvPr>
        </p:nvSpPr>
        <p:spPr>
          <a:xfrm>
            <a:off x="3491345" y="252789"/>
            <a:ext cx="5423233" cy="5217176"/>
          </a:xfrm>
          <a:prstGeom prst="rect">
            <a:avLst/>
          </a:prstGeom>
        </p:spPr>
        <p:txBody>
          <a:bodyPr lIns="91425" tIns="91425" rIns="91425" bIns="91425" anchor="t" anchorCtr="0">
            <a:noAutofit/>
          </a:bodyPr>
          <a:lstStyle/>
          <a:p>
            <a:pPr lvl="0" algn="just">
              <a:spcBef>
                <a:spcPts val="0"/>
              </a:spcBef>
              <a:buNone/>
            </a:pPr>
            <a:r>
              <a:rPr lang="en-US" dirty="0" smtClean="0"/>
              <a:t>Despite these benefits, global adoption of solar power in private homes and in businesses has not reached its full potential.</a:t>
            </a:r>
          </a:p>
          <a:p>
            <a:pPr lvl="0" algn="just">
              <a:spcBef>
                <a:spcPts val="0"/>
              </a:spcBef>
              <a:buNone/>
            </a:pPr>
            <a:endParaRPr lang="en-US" dirty="0" smtClean="0"/>
          </a:p>
          <a:p>
            <a:pPr lvl="0" algn="just">
              <a:spcBef>
                <a:spcPts val="0"/>
              </a:spcBef>
              <a:buNone/>
            </a:pPr>
            <a:r>
              <a:rPr lang="en-US" dirty="0" smtClean="0"/>
              <a:t>In a study by Kinnear, et al, it has been shown that as one becomes more familiar with the innovation, it becomes more attractive to them. </a:t>
            </a:r>
          </a:p>
          <a:p>
            <a:pPr lvl="0" algn="just">
              <a:spcBef>
                <a:spcPts val="0"/>
              </a:spcBef>
              <a:buNone/>
            </a:pPr>
            <a:endParaRPr lang="en-US" dirty="0"/>
          </a:p>
          <a:p>
            <a:pPr lvl="0" algn="just">
              <a:spcBef>
                <a:spcPts val="0"/>
              </a:spcBef>
              <a:buNone/>
            </a:pPr>
            <a:r>
              <a:rPr lang="en-US" dirty="0" smtClean="0"/>
              <a:t>Knowing about how a solar home installation saves them money, helps in increased adoption.</a:t>
            </a:r>
            <a:endParaRPr lang="en" dirty="0"/>
          </a:p>
        </p:txBody>
      </p:sp>
      <p:grpSp>
        <p:nvGrpSpPr>
          <p:cNvPr id="95" name="Shape 95"/>
          <p:cNvGrpSpPr/>
          <p:nvPr/>
        </p:nvGrpSpPr>
        <p:grpSpPr>
          <a:xfrm>
            <a:off x="11672571" y="-788032"/>
            <a:ext cx="2006084" cy="2006084"/>
            <a:chOff x="3782699" y="1538287"/>
            <a:chExt cx="1578600" cy="1578600"/>
          </a:xfrm>
        </p:grpSpPr>
        <p:sp>
          <p:nvSpPr>
            <p:cNvPr id="96" name="Shape 96"/>
            <p:cNvSpPr/>
            <p:nvPr/>
          </p:nvSpPr>
          <p:spPr>
            <a:xfrm>
              <a:off x="3782700" y="2757487"/>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sp>
          <p:nvSpPr>
            <p:cNvPr id="97" name="Shape 97"/>
            <p:cNvSpPr/>
            <p:nvPr/>
          </p:nvSpPr>
          <p:spPr>
            <a:xfrm rot="-5400000">
              <a:off x="5001900" y="2757487"/>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sp>
          <p:nvSpPr>
            <p:cNvPr id="98" name="Shape 98"/>
            <p:cNvSpPr/>
            <p:nvPr/>
          </p:nvSpPr>
          <p:spPr>
            <a:xfrm rot="5400000">
              <a:off x="3782699" y="1538287"/>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sp>
          <p:nvSpPr>
            <p:cNvPr id="99" name="Shape 99"/>
            <p:cNvSpPr/>
            <p:nvPr/>
          </p:nvSpPr>
          <p:spPr>
            <a:xfrm rot="10800000">
              <a:off x="5001899" y="1538287"/>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grpSp>
      <p:pic>
        <p:nvPicPr>
          <p:cNvPr id="13" name="Picture 12"/>
          <p:cNvPicPr>
            <a:picLocks noChangeAspect="1"/>
          </p:cNvPicPr>
          <p:nvPr/>
        </p:nvPicPr>
        <p:blipFill>
          <a:blip r:embed="rId4"/>
          <a:stretch>
            <a:fillRect/>
          </a:stretch>
        </p:blipFill>
        <p:spPr>
          <a:xfrm>
            <a:off x="-31992" y="6179537"/>
            <a:ext cx="9175991" cy="666271"/>
          </a:xfrm>
          <a:prstGeom prst="rect">
            <a:avLst/>
          </a:prstGeom>
        </p:spPr>
      </p:pic>
    </p:spTree>
    <p:extLst>
      <p:ext uri="{BB962C8B-B14F-4D97-AF65-F5344CB8AC3E}">
        <p14:creationId xmlns:p14="http://schemas.microsoft.com/office/powerpoint/2010/main" val="1957596198"/>
      </p:ext>
    </p:extLst>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61CEC4"/>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1992" y="6191729"/>
            <a:ext cx="9175991" cy="66627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72" y="0"/>
            <a:ext cx="2895198" cy="6858000"/>
          </a:xfrm>
          <a:prstGeom prst="rect">
            <a:avLst/>
          </a:prstGeom>
        </p:spPr>
      </p:pic>
      <p:sp>
        <p:nvSpPr>
          <p:cNvPr id="5" name="Shape 94"/>
          <p:cNvSpPr txBox="1">
            <a:spLocks/>
          </p:cNvSpPr>
          <p:nvPr/>
        </p:nvSpPr>
        <p:spPr>
          <a:xfrm>
            <a:off x="3350719" y="1471411"/>
            <a:ext cx="5513030" cy="442951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C7F464"/>
              </a:buClr>
              <a:buSzPct val="100000"/>
              <a:buFont typeface="Montserrat"/>
              <a:buChar char="▣"/>
              <a:defRPr sz="2400" b="0" i="0" u="none" strike="noStrike" cap="none">
                <a:solidFill>
                  <a:srgbClr val="454F5B"/>
                </a:solidFill>
                <a:latin typeface="Montserrat"/>
                <a:ea typeface="Montserrat"/>
                <a:cs typeface="Montserrat"/>
                <a:sym typeface="Montserrat"/>
              </a:defRPr>
            </a:lvl1pPr>
            <a:lvl2pPr marR="0" lvl="1" algn="l" rtl="0">
              <a:lnSpc>
                <a:spcPct val="100000"/>
              </a:lnSpc>
              <a:spcBef>
                <a:spcPts val="480"/>
              </a:spcBef>
              <a:spcAft>
                <a:spcPts val="0"/>
              </a:spcAft>
              <a:buClr>
                <a:srgbClr val="C7F464"/>
              </a:buClr>
              <a:buSzPct val="100000"/>
              <a:buFont typeface="Montserrat"/>
              <a:buChar char="□"/>
              <a:defRPr sz="2000" b="0" i="0" u="none" strike="noStrike" cap="none">
                <a:solidFill>
                  <a:srgbClr val="454F5B"/>
                </a:solidFill>
                <a:latin typeface="Montserrat"/>
                <a:ea typeface="Montserrat"/>
                <a:cs typeface="Montserrat"/>
                <a:sym typeface="Montserrat"/>
              </a:defRPr>
            </a:lvl2pPr>
            <a:lvl3pPr marR="0" lvl="2" algn="l" rtl="0">
              <a:lnSpc>
                <a:spcPct val="100000"/>
              </a:lnSpc>
              <a:spcBef>
                <a:spcPts val="480"/>
              </a:spcBef>
              <a:spcAft>
                <a:spcPts val="0"/>
              </a:spcAft>
              <a:buClr>
                <a:srgbClr val="C7F464"/>
              </a:buClr>
              <a:buSzPct val="100000"/>
              <a:buFont typeface="Montserrat"/>
              <a:buNone/>
              <a:defRPr sz="2000" b="0" i="0" u="none" strike="noStrike" cap="none">
                <a:solidFill>
                  <a:srgbClr val="454F5B"/>
                </a:solidFill>
                <a:latin typeface="Montserrat"/>
                <a:ea typeface="Montserrat"/>
                <a:cs typeface="Montserrat"/>
                <a:sym typeface="Montserrat"/>
              </a:defRPr>
            </a:lvl3pPr>
            <a:lvl4pPr marR="0" lvl="3" algn="l" rtl="0">
              <a:lnSpc>
                <a:spcPct val="100000"/>
              </a:lnSpc>
              <a:spcBef>
                <a:spcPts val="360"/>
              </a:spcBef>
              <a:spcAft>
                <a:spcPts val="0"/>
              </a:spcAft>
              <a:buClr>
                <a:srgbClr val="C7F464"/>
              </a:buClr>
              <a:buSzPct val="100000"/>
              <a:buFont typeface="Montserrat"/>
              <a:buNone/>
              <a:defRPr sz="1800" b="0" i="0" u="none" strike="noStrike" cap="none">
                <a:solidFill>
                  <a:srgbClr val="454F5B"/>
                </a:solidFill>
                <a:latin typeface="Montserrat"/>
                <a:ea typeface="Montserrat"/>
                <a:cs typeface="Montserrat"/>
                <a:sym typeface="Montserrat"/>
              </a:defRPr>
            </a:lvl4pPr>
            <a:lvl5pPr marR="0" lvl="4" algn="l" rtl="0">
              <a:lnSpc>
                <a:spcPct val="100000"/>
              </a:lnSpc>
              <a:spcBef>
                <a:spcPts val="360"/>
              </a:spcBef>
              <a:spcAft>
                <a:spcPts val="0"/>
              </a:spcAft>
              <a:buClr>
                <a:srgbClr val="C7F464"/>
              </a:buClr>
              <a:buSzPct val="100000"/>
              <a:buFont typeface="Montserrat"/>
              <a:buNone/>
              <a:defRPr sz="1800" b="0" i="0" u="none" strike="noStrike" cap="none">
                <a:solidFill>
                  <a:srgbClr val="454F5B"/>
                </a:solidFill>
                <a:latin typeface="Montserrat"/>
                <a:ea typeface="Montserrat"/>
                <a:cs typeface="Montserrat"/>
                <a:sym typeface="Montserrat"/>
              </a:defRPr>
            </a:lvl5pPr>
            <a:lvl6pPr marR="0" lvl="5" algn="l" rtl="0">
              <a:lnSpc>
                <a:spcPct val="100000"/>
              </a:lnSpc>
              <a:spcBef>
                <a:spcPts val="360"/>
              </a:spcBef>
              <a:spcAft>
                <a:spcPts val="0"/>
              </a:spcAft>
              <a:buClr>
                <a:srgbClr val="C7F464"/>
              </a:buClr>
              <a:buSzPct val="100000"/>
              <a:buFont typeface="Montserrat"/>
              <a:buNone/>
              <a:defRPr sz="1800" b="0" i="0" u="none" strike="noStrike" cap="none">
                <a:solidFill>
                  <a:srgbClr val="454F5B"/>
                </a:solidFill>
                <a:latin typeface="Montserrat"/>
                <a:ea typeface="Montserrat"/>
                <a:cs typeface="Montserrat"/>
                <a:sym typeface="Montserrat"/>
              </a:defRPr>
            </a:lvl6pPr>
            <a:lvl7pPr marR="0" lvl="6" algn="l" rtl="0">
              <a:lnSpc>
                <a:spcPct val="100000"/>
              </a:lnSpc>
              <a:spcBef>
                <a:spcPts val="360"/>
              </a:spcBef>
              <a:spcAft>
                <a:spcPts val="0"/>
              </a:spcAft>
              <a:buClr>
                <a:srgbClr val="C7F464"/>
              </a:buClr>
              <a:buSzPct val="100000"/>
              <a:buFont typeface="Montserrat"/>
              <a:buNone/>
              <a:defRPr sz="1800" b="0" i="0" u="none" strike="noStrike" cap="none">
                <a:solidFill>
                  <a:srgbClr val="454F5B"/>
                </a:solidFill>
                <a:latin typeface="Montserrat"/>
                <a:ea typeface="Montserrat"/>
                <a:cs typeface="Montserrat"/>
                <a:sym typeface="Montserrat"/>
              </a:defRPr>
            </a:lvl7pPr>
            <a:lvl8pPr marR="0" lvl="7" algn="l" rtl="0">
              <a:lnSpc>
                <a:spcPct val="100000"/>
              </a:lnSpc>
              <a:spcBef>
                <a:spcPts val="360"/>
              </a:spcBef>
              <a:spcAft>
                <a:spcPts val="0"/>
              </a:spcAft>
              <a:buClr>
                <a:srgbClr val="C7F464"/>
              </a:buClr>
              <a:buSzPct val="100000"/>
              <a:buFont typeface="Montserrat"/>
              <a:buNone/>
              <a:defRPr sz="1800" b="0" i="0" u="none" strike="noStrike" cap="none">
                <a:solidFill>
                  <a:srgbClr val="454F5B"/>
                </a:solidFill>
                <a:latin typeface="Montserrat"/>
                <a:ea typeface="Montserrat"/>
                <a:cs typeface="Montserrat"/>
                <a:sym typeface="Montserrat"/>
              </a:defRPr>
            </a:lvl8pPr>
            <a:lvl9pPr marR="0" lvl="8" algn="l" rtl="0">
              <a:lnSpc>
                <a:spcPct val="100000"/>
              </a:lnSpc>
              <a:spcBef>
                <a:spcPts val="360"/>
              </a:spcBef>
              <a:spcAft>
                <a:spcPts val="0"/>
              </a:spcAft>
              <a:buClr>
                <a:srgbClr val="C7F464"/>
              </a:buClr>
              <a:buSzPct val="100000"/>
              <a:buFont typeface="Montserrat"/>
              <a:buNone/>
              <a:defRPr sz="1800" b="0" i="0" u="none" strike="noStrike" cap="none">
                <a:solidFill>
                  <a:srgbClr val="454F5B"/>
                </a:solidFill>
                <a:latin typeface="Montserrat"/>
                <a:ea typeface="Montserrat"/>
                <a:cs typeface="Montserrat"/>
                <a:sym typeface="Montserrat"/>
              </a:defRPr>
            </a:lvl9pPr>
          </a:lstStyle>
          <a:p>
            <a:pPr algn="just">
              <a:spcBef>
                <a:spcPts val="0"/>
              </a:spcBef>
              <a:buFont typeface="Montserrat"/>
              <a:buNone/>
            </a:pPr>
            <a:r>
              <a:rPr lang="en-US" sz="2000" dirty="0" smtClean="0"/>
              <a:t>For the second version of the site, the navigability was still the main point of contention, but there was an improvement on the comments on the overall design, being described as “better”, “content is clear and easy to understand”, and “organized”. The complaints now were regarding the images used being too western centric.</a:t>
            </a:r>
          </a:p>
        </p:txBody>
      </p:sp>
    </p:spTree>
    <p:extLst>
      <p:ext uri="{BB962C8B-B14F-4D97-AF65-F5344CB8AC3E}">
        <p14:creationId xmlns:p14="http://schemas.microsoft.com/office/powerpoint/2010/main" val="1933587904"/>
      </p:ext>
    </p:extLst>
  </p:cSld>
  <p:clrMapOvr>
    <a:masterClrMapping/>
  </p:clrMapOvr>
  <p:transition spd="slow">
    <p:push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31992" y="6191729"/>
            <a:ext cx="9175991" cy="666271"/>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19014592"/>
              </p:ext>
            </p:extLst>
          </p:nvPr>
        </p:nvGraphicFramePr>
        <p:xfrm>
          <a:off x="134115" y="938783"/>
          <a:ext cx="8750048" cy="3887984"/>
        </p:xfrm>
        <a:graphic>
          <a:graphicData uri="http://schemas.openxmlformats.org/drawingml/2006/table">
            <a:tbl>
              <a:tblPr>
                <a:tableStyleId>{775DCB02-9BB8-47FD-8907-85C794F793BA}</a:tableStyleId>
              </a:tblPr>
              <a:tblGrid>
                <a:gridCol w="546878"/>
                <a:gridCol w="546878"/>
                <a:gridCol w="546878"/>
                <a:gridCol w="546878"/>
                <a:gridCol w="546878"/>
                <a:gridCol w="546878"/>
                <a:gridCol w="546878"/>
                <a:gridCol w="546878"/>
                <a:gridCol w="546878"/>
                <a:gridCol w="546878"/>
                <a:gridCol w="546878"/>
                <a:gridCol w="546878"/>
                <a:gridCol w="546878"/>
                <a:gridCol w="546878"/>
                <a:gridCol w="546878"/>
                <a:gridCol w="546878"/>
              </a:tblGrid>
              <a:tr h="743713">
                <a:tc>
                  <a:txBody>
                    <a:bodyPr/>
                    <a:lstStyle/>
                    <a:p>
                      <a:pPr algn="just" rtl="0" fontAlgn="b"/>
                      <a:r>
                        <a:rPr lang="en-US" sz="1050" dirty="0" smtClean="0">
                          <a:effectLst/>
                        </a:rPr>
                        <a:t>Landing Page Attractiveness</a:t>
                      </a:r>
                      <a:endParaRPr lang="en-US" sz="1050" dirty="0">
                        <a:effectLst/>
                      </a:endParaRPr>
                    </a:p>
                  </a:txBody>
                  <a:tcPr marL="9133" marR="9133" marT="6089" marB="6089" anchor="b"/>
                </a:tc>
                <a:tc>
                  <a:txBody>
                    <a:bodyPr/>
                    <a:lstStyle/>
                    <a:p>
                      <a:pPr algn="just" rtl="0" fontAlgn="b"/>
                      <a:r>
                        <a:rPr lang="en-US" sz="1050" dirty="0" smtClean="0">
                          <a:effectLst/>
                        </a:rPr>
                        <a:t>Main Page attractiveness</a:t>
                      </a:r>
                      <a:endParaRPr lang="en-US" sz="1050" dirty="0">
                        <a:effectLst/>
                      </a:endParaRPr>
                    </a:p>
                  </a:txBody>
                  <a:tcPr marL="9133" marR="9133" marT="6089" marB="6089" anchor="b"/>
                </a:tc>
                <a:tc>
                  <a:txBody>
                    <a:bodyPr/>
                    <a:lstStyle/>
                    <a:p>
                      <a:pPr algn="just" rtl="0" fontAlgn="b"/>
                      <a:r>
                        <a:rPr lang="en-US" sz="1050" dirty="0" smtClean="0">
                          <a:effectLst/>
                        </a:rPr>
                        <a:t>Weather Page attractiveness</a:t>
                      </a:r>
                      <a:endParaRPr lang="en-US" sz="1050" dirty="0">
                        <a:effectLst/>
                      </a:endParaRPr>
                    </a:p>
                  </a:txBody>
                  <a:tcPr marL="9133" marR="9133" marT="6089" marB="6089" anchor="b"/>
                </a:tc>
                <a:tc>
                  <a:txBody>
                    <a:bodyPr/>
                    <a:lstStyle/>
                    <a:p>
                      <a:pPr algn="just" rtl="0" fontAlgn="b"/>
                      <a:r>
                        <a:rPr lang="en-US" sz="1050" dirty="0" smtClean="0">
                          <a:effectLst/>
                        </a:rPr>
                        <a:t>Site Graphics</a:t>
                      </a:r>
                      <a:endParaRPr lang="en-US" sz="1050" dirty="0">
                        <a:effectLst/>
                      </a:endParaRPr>
                    </a:p>
                  </a:txBody>
                  <a:tcPr marL="9133" marR="9133" marT="6089" marB="6089" anchor="b"/>
                </a:tc>
                <a:tc>
                  <a:txBody>
                    <a:bodyPr/>
                    <a:lstStyle/>
                    <a:p>
                      <a:pPr algn="just" rtl="0" fontAlgn="b"/>
                      <a:r>
                        <a:rPr lang="en-US" sz="1050" dirty="0" smtClean="0">
                          <a:effectLst/>
                        </a:rPr>
                        <a:t>Graphics vs Text balance</a:t>
                      </a:r>
                      <a:endParaRPr lang="en-US" sz="1050" dirty="0">
                        <a:effectLst/>
                      </a:endParaRPr>
                    </a:p>
                  </a:txBody>
                  <a:tcPr marL="9133" marR="9133" marT="6089" marB="6089" anchor="b"/>
                </a:tc>
                <a:tc>
                  <a:txBody>
                    <a:bodyPr/>
                    <a:lstStyle/>
                    <a:p>
                      <a:pPr algn="just" rtl="0" fontAlgn="b"/>
                      <a:r>
                        <a:rPr lang="en-US" sz="1050" dirty="0" smtClean="0">
                          <a:effectLst/>
                        </a:rPr>
                        <a:t>Color</a:t>
                      </a:r>
                      <a:r>
                        <a:rPr lang="en-US" sz="1050" baseline="0" dirty="0" smtClean="0">
                          <a:effectLst/>
                        </a:rPr>
                        <a:t> Scheme</a:t>
                      </a:r>
                      <a:endParaRPr lang="en-US" sz="1050" dirty="0">
                        <a:effectLst/>
                      </a:endParaRPr>
                    </a:p>
                  </a:txBody>
                  <a:tcPr marL="9133" marR="9133" marT="6089" marB="6089" anchor="b"/>
                </a:tc>
                <a:tc>
                  <a:txBody>
                    <a:bodyPr/>
                    <a:lstStyle/>
                    <a:p>
                      <a:pPr algn="just" rtl="0" fontAlgn="b"/>
                      <a:r>
                        <a:rPr lang="en-US" sz="1050" dirty="0" err="1" smtClean="0">
                          <a:effectLst/>
                        </a:rPr>
                        <a:t>Typhography</a:t>
                      </a:r>
                      <a:endParaRPr lang="en-US" sz="1050" dirty="0">
                        <a:effectLst/>
                      </a:endParaRPr>
                    </a:p>
                  </a:txBody>
                  <a:tcPr marL="9133" marR="9133" marT="6089" marB="6089" anchor="b"/>
                </a:tc>
                <a:tc>
                  <a:txBody>
                    <a:bodyPr/>
                    <a:lstStyle/>
                    <a:p>
                      <a:pPr algn="just" rtl="0" fontAlgn="b"/>
                      <a:r>
                        <a:rPr lang="en-US" sz="1050" dirty="0" err="1" smtClean="0">
                          <a:effectLst/>
                        </a:rPr>
                        <a:t>Hompage</a:t>
                      </a:r>
                      <a:r>
                        <a:rPr lang="en-US" sz="1050" baseline="0" dirty="0" smtClean="0">
                          <a:effectLst/>
                        </a:rPr>
                        <a:t> makes me want to explore</a:t>
                      </a:r>
                      <a:endParaRPr lang="en-US" sz="1050" dirty="0">
                        <a:effectLst/>
                      </a:endParaRPr>
                    </a:p>
                  </a:txBody>
                  <a:tcPr marL="9133" marR="9133" marT="6089" marB="6089" anchor="b"/>
                </a:tc>
                <a:tc>
                  <a:txBody>
                    <a:bodyPr/>
                    <a:lstStyle/>
                    <a:p>
                      <a:pPr algn="just" rtl="0" fontAlgn="b"/>
                      <a:r>
                        <a:rPr lang="en-US" sz="1050" dirty="0" smtClean="0">
                          <a:effectLst/>
                        </a:rPr>
                        <a:t>Navigation</a:t>
                      </a:r>
                      <a:endParaRPr lang="en-US" sz="1050" dirty="0">
                        <a:effectLst/>
                      </a:endParaRPr>
                    </a:p>
                  </a:txBody>
                  <a:tcPr marL="9133" marR="9133" marT="6089" marB="6089" anchor="b"/>
                </a:tc>
                <a:tc>
                  <a:txBody>
                    <a:bodyPr/>
                    <a:lstStyle/>
                    <a:p>
                      <a:pPr algn="just" rtl="0" fontAlgn="b"/>
                      <a:r>
                        <a:rPr lang="en-US" sz="1050" dirty="0" smtClean="0">
                          <a:effectLst/>
                        </a:rPr>
                        <a:t>Getting to information</a:t>
                      </a:r>
                      <a:endParaRPr lang="en-US" sz="1050" dirty="0">
                        <a:effectLst/>
                      </a:endParaRPr>
                    </a:p>
                  </a:txBody>
                  <a:tcPr marL="9133" marR="9133" marT="6089" marB="6089" anchor="b"/>
                </a:tc>
                <a:tc>
                  <a:txBody>
                    <a:bodyPr/>
                    <a:lstStyle/>
                    <a:p>
                      <a:pPr algn="just" rtl="0" fontAlgn="b"/>
                      <a:r>
                        <a:rPr lang="en-US" sz="1050" dirty="0" smtClean="0">
                          <a:effectLst/>
                        </a:rPr>
                        <a:t>Information layering.</a:t>
                      </a:r>
                      <a:endParaRPr lang="en-US" sz="1050" dirty="0">
                        <a:effectLst/>
                      </a:endParaRPr>
                    </a:p>
                  </a:txBody>
                  <a:tcPr marL="9133" marR="9133" marT="6089" marB="6089" anchor="b"/>
                </a:tc>
                <a:tc>
                  <a:txBody>
                    <a:bodyPr/>
                    <a:lstStyle/>
                    <a:p>
                      <a:pPr algn="just" rtl="0" fontAlgn="b"/>
                      <a:r>
                        <a:rPr lang="en-US" sz="1050" dirty="0" err="1" smtClean="0">
                          <a:effectLst/>
                        </a:rPr>
                        <a:t>Readbility</a:t>
                      </a:r>
                      <a:endParaRPr lang="en-US" sz="1050" dirty="0">
                        <a:effectLst/>
                      </a:endParaRPr>
                    </a:p>
                  </a:txBody>
                  <a:tcPr marL="9133" marR="9133" marT="6089" marB="6089" anchor="b"/>
                </a:tc>
                <a:tc>
                  <a:txBody>
                    <a:bodyPr/>
                    <a:lstStyle/>
                    <a:p>
                      <a:pPr algn="just" rtl="0" fontAlgn="b"/>
                      <a:r>
                        <a:rPr lang="en-US" sz="1050" dirty="0" smtClean="0">
                          <a:effectLst/>
                        </a:rPr>
                        <a:t>Understandability</a:t>
                      </a:r>
                      <a:endParaRPr lang="en-US" sz="1050" dirty="0">
                        <a:effectLst/>
                      </a:endParaRPr>
                    </a:p>
                  </a:txBody>
                  <a:tcPr marL="9133" marR="9133" marT="6089" marB="6089" anchor="b"/>
                </a:tc>
                <a:tc>
                  <a:txBody>
                    <a:bodyPr/>
                    <a:lstStyle/>
                    <a:p>
                      <a:pPr algn="just" rtl="0" fontAlgn="b"/>
                      <a:r>
                        <a:rPr lang="en-US" sz="1050" dirty="0" smtClean="0">
                          <a:effectLst/>
                        </a:rPr>
                        <a:t>Information Density</a:t>
                      </a:r>
                      <a:endParaRPr lang="en-US" sz="1050" dirty="0">
                        <a:effectLst/>
                      </a:endParaRPr>
                    </a:p>
                  </a:txBody>
                  <a:tcPr marL="9133" marR="9133" marT="6089" marB="6089" anchor="b"/>
                </a:tc>
                <a:tc>
                  <a:txBody>
                    <a:bodyPr/>
                    <a:lstStyle/>
                    <a:p>
                      <a:pPr algn="just" rtl="0" fontAlgn="b"/>
                      <a:r>
                        <a:rPr lang="en-US" sz="1050" dirty="0" smtClean="0">
                          <a:effectLst/>
                        </a:rPr>
                        <a:t>Purpose</a:t>
                      </a:r>
                      <a:endParaRPr lang="en-US" sz="1050" dirty="0">
                        <a:effectLst/>
                      </a:endParaRPr>
                    </a:p>
                  </a:txBody>
                  <a:tcPr marL="9133" marR="9133" marT="6089" marB="6089" anchor="b"/>
                </a:tc>
                <a:tc>
                  <a:txBody>
                    <a:bodyPr/>
                    <a:lstStyle/>
                    <a:p>
                      <a:pPr algn="just" rtl="0" fontAlgn="b"/>
                      <a:r>
                        <a:rPr lang="en-US" sz="1050" dirty="0" smtClean="0">
                          <a:effectLst/>
                        </a:rPr>
                        <a:t>Overall Site Rating</a:t>
                      </a:r>
                      <a:endParaRPr lang="en-US" sz="1050" dirty="0">
                        <a:effectLst/>
                      </a:endParaRPr>
                    </a:p>
                  </a:txBody>
                  <a:tcPr marL="9133" marR="9133" marT="6089" marB="6089" anchor="b"/>
                </a:tc>
              </a:tr>
              <a:tr h="255300">
                <a:tc>
                  <a:txBody>
                    <a:bodyPr/>
                    <a:lstStyle/>
                    <a:p>
                      <a:pPr algn="ctr" rtl="0" fontAlgn="b"/>
                      <a:r>
                        <a:rPr lang="en-US" dirty="0">
                          <a:effectLst/>
                        </a:rPr>
                        <a:t>9</a:t>
                      </a:r>
                    </a:p>
                  </a:txBody>
                  <a:tcPr marL="38100" marR="38100" marT="25400" marB="25400" anchor="b"/>
                </a:tc>
                <a:tc>
                  <a:txBody>
                    <a:bodyPr/>
                    <a:lstStyle/>
                    <a:p>
                      <a:pPr algn="ctr" rtl="0" fontAlgn="b"/>
                      <a:r>
                        <a:rPr lang="en-US">
                          <a:effectLst/>
                        </a:rPr>
                        <a:t>9</a:t>
                      </a:r>
                    </a:p>
                  </a:txBody>
                  <a:tcPr marL="38100" marR="38100" marT="25400" marB="25400" anchor="b"/>
                </a:tc>
                <a:tc>
                  <a:txBody>
                    <a:bodyPr/>
                    <a:lstStyle/>
                    <a:p>
                      <a:pPr algn="ctr" rtl="0" fontAlgn="b"/>
                      <a:r>
                        <a:rPr lang="en-US">
                          <a:effectLst/>
                        </a:rPr>
                        <a:t>8</a:t>
                      </a:r>
                    </a:p>
                  </a:txBody>
                  <a:tcPr marL="38100" marR="38100" marT="25400" marB="25400" anchor="b"/>
                </a:tc>
                <a:tc>
                  <a:txBody>
                    <a:bodyPr/>
                    <a:lstStyle/>
                    <a:p>
                      <a:pPr algn="ctr" rtl="0" fontAlgn="b"/>
                      <a:r>
                        <a:rPr lang="en-US">
                          <a:effectLst/>
                        </a:rPr>
                        <a:t>9</a:t>
                      </a:r>
                    </a:p>
                  </a:txBody>
                  <a:tcPr marL="38100" marR="38100" marT="25400" marB="25400" anchor="b"/>
                </a:tc>
                <a:tc>
                  <a:txBody>
                    <a:bodyPr/>
                    <a:lstStyle/>
                    <a:p>
                      <a:pPr algn="ctr" rtl="0" fontAlgn="b"/>
                      <a:r>
                        <a:rPr lang="en-US">
                          <a:effectLst/>
                        </a:rPr>
                        <a:t>9</a:t>
                      </a:r>
                    </a:p>
                  </a:txBody>
                  <a:tcPr marL="38100" marR="38100" marT="25400" marB="25400" anchor="b"/>
                </a:tc>
                <a:tc>
                  <a:txBody>
                    <a:bodyPr/>
                    <a:lstStyle/>
                    <a:p>
                      <a:pPr algn="ctr" rtl="0" fontAlgn="b"/>
                      <a:r>
                        <a:rPr lang="en-US">
                          <a:effectLst/>
                        </a:rPr>
                        <a:t>9</a:t>
                      </a:r>
                    </a:p>
                  </a:txBody>
                  <a:tcPr marL="38100" marR="38100" marT="25400" marB="25400" anchor="b"/>
                </a:tc>
                <a:tc>
                  <a:txBody>
                    <a:bodyPr/>
                    <a:lstStyle/>
                    <a:p>
                      <a:pPr algn="ctr" rtl="0" fontAlgn="b"/>
                      <a:r>
                        <a:rPr lang="en-US">
                          <a:effectLst/>
                        </a:rPr>
                        <a:t>10</a:t>
                      </a:r>
                    </a:p>
                  </a:txBody>
                  <a:tcPr marL="38100" marR="38100" marT="25400" marB="25400" anchor="b"/>
                </a:tc>
                <a:tc>
                  <a:txBody>
                    <a:bodyPr/>
                    <a:lstStyle/>
                    <a:p>
                      <a:pPr algn="ctr" rtl="0" fontAlgn="b"/>
                      <a:r>
                        <a:rPr lang="en-US">
                          <a:effectLst/>
                        </a:rPr>
                        <a:t>9</a:t>
                      </a:r>
                    </a:p>
                  </a:txBody>
                  <a:tcPr marL="38100" marR="38100" marT="25400" marB="25400" anchor="b"/>
                </a:tc>
                <a:tc>
                  <a:txBody>
                    <a:bodyPr/>
                    <a:lstStyle/>
                    <a:p>
                      <a:pPr algn="ctr" rtl="0" fontAlgn="b"/>
                      <a:r>
                        <a:rPr lang="en-US">
                          <a:effectLst/>
                        </a:rPr>
                        <a:t>9</a:t>
                      </a:r>
                    </a:p>
                  </a:txBody>
                  <a:tcPr marL="38100" marR="38100" marT="25400" marB="25400" anchor="b"/>
                </a:tc>
                <a:tc>
                  <a:txBody>
                    <a:bodyPr/>
                    <a:lstStyle/>
                    <a:p>
                      <a:pPr algn="ctr" rtl="0" fontAlgn="b"/>
                      <a:r>
                        <a:rPr lang="en-US">
                          <a:effectLst/>
                        </a:rPr>
                        <a:t>9</a:t>
                      </a:r>
                    </a:p>
                  </a:txBody>
                  <a:tcPr marL="38100" marR="38100" marT="25400" marB="25400" anchor="b"/>
                </a:tc>
                <a:tc>
                  <a:txBody>
                    <a:bodyPr/>
                    <a:lstStyle/>
                    <a:p>
                      <a:pPr algn="ctr" rtl="0" fontAlgn="b"/>
                      <a:r>
                        <a:rPr lang="en-US">
                          <a:effectLst/>
                        </a:rPr>
                        <a:t>9</a:t>
                      </a:r>
                    </a:p>
                  </a:txBody>
                  <a:tcPr marL="38100" marR="38100" marT="25400" marB="25400" anchor="b"/>
                </a:tc>
                <a:tc>
                  <a:txBody>
                    <a:bodyPr/>
                    <a:lstStyle/>
                    <a:p>
                      <a:pPr algn="ctr" rtl="0" fontAlgn="b"/>
                      <a:r>
                        <a:rPr lang="en-US">
                          <a:effectLst/>
                        </a:rPr>
                        <a:t>9</a:t>
                      </a:r>
                    </a:p>
                  </a:txBody>
                  <a:tcPr marL="38100" marR="38100" marT="25400" marB="25400" anchor="b"/>
                </a:tc>
                <a:tc>
                  <a:txBody>
                    <a:bodyPr/>
                    <a:lstStyle/>
                    <a:p>
                      <a:pPr algn="ctr" rtl="0" fontAlgn="b"/>
                      <a:r>
                        <a:rPr lang="en-US">
                          <a:effectLst/>
                        </a:rPr>
                        <a:t>9</a:t>
                      </a:r>
                    </a:p>
                  </a:txBody>
                  <a:tcPr marL="38100" marR="38100" marT="25400" marB="25400" anchor="b"/>
                </a:tc>
                <a:tc>
                  <a:txBody>
                    <a:bodyPr/>
                    <a:lstStyle/>
                    <a:p>
                      <a:pPr algn="ctr" rtl="0" fontAlgn="b"/>
                      <a:r>
                        <a:rPr lang="en-US">
                          <a:effectLst/>
                        </a:rPr>
                        <a:t>9</a:t>
                      </a:r>
                    </a:p>
                  </a:txBody>
                  <a:tcPr marL="38100" marR="38100" marT="25400" marB="25400" anchor="b"/>
                </a:tc>
                <a:tc>
                  <a:txBody>
                    <a:bodyPr/>
                    <a:lstStyle/>
                    <a:p>
                      <a:pPr algn="ctr" rtl="0" fontAlgn="b"/>
                      <a:r>
                        <a:rPr lang="en-US">
                          <a:effectLst/>
                        </a:rPr>
                        <a:t>9</a:t>
                      </a:r>
                    </a:p>
                  </a:txBody>
                  <a:tcPr marL="38100" marR="38100" marT="25400" marB="25400" anchor="b"/>
                </a:tc>
                <a:tc>
                  <a:txBody>
                    <a:bodyPr/>
                    <a:lstStyle/>
                    <a:p>
                      <a:pPr algn="ctr" rtl="0" fontAlgn="b"/>
                      <a:r>
                        <a:rPr lang="en-US">
                          <a:effectLst/>
                        </a:rPr>
                        <a:t>9</a:t>
                      </a:r>
                    </a:p>
                  </a:txBody>
                  <a:tcPr marL="38100" marR="38100" marT="25400" marB="25400" anchor="b"/>
                </a:tc>
              </a:tr>
              <a:tr h="255300">
                <a:tc>
                  <a:txBody>
                    <a:bodyPr/>
                    <a:lstStyle/>
                    <a:p>
                      <a:pPr algn="ctr" rtl="0" fontAlgn="b"/>
                      <a:r>
                        <a:rPr lang="en-US">
                          <a:effectLst/>
                        </a:rPr>
                        <a:t>10</a:t>
                      </a:r>
                    </a:p>
                  </a:txBody>
                  <a:tcPr marL="38100" marR="38100" marT="25400" marB="25400" anchor="b"/>
                </a:tc>
                <a:tc>
                  <a:txBody>
                    <a:bodyPr/>
                    <a:lstStyle/>
                    <a:p>
                      <a:pPr algn="ctr" rtl="0" fontAlgn="b"/>
                      <a:r>
                        <a:rPr lang="en-US">
                          <a:effectLst/>
                        </a:rPr>
                        <a:t>10</a:t>
                      </a:r>
                    </a:p>
                  </a:txBody>
                  <a:tcPr marL="38100" marR="38100" marT="25400" marB="25400" anchor="b"/>
                </a:tc>
                <a:tc>
                  <a:txBody>
                    <a:bodyPr/>
                    <a:lstStyle/>
                    <a:p>
                      <a:pPr algn="ctr" rtl="0" fontAlgn="b"/>
                      <a:r>
                        <a:rPr lang="en-US">
                          <a:effectLst/>
                        </a:rPr>
                        <a:t>10</a:t>
                      </a:r>
                    </a:p>
                  </a:txBody>
                  <a:tcPr marL="38100" marR="38100" marT="25400" marB="25400" anchor="b"/>
                </a:tc>
                <a:tc>
                  <a:txBody>
                    <a:bodyPr/>
                    <a:lstStyle/>
                    <a:p>
                      <a:pPr algn="ctr" rtl="0" fontAlgn="b"/>
                      <a:r>
                        <a:rPr lang="en-US">
                          <a:effectLst/>
                        </a:rPr>
                        <a:t>10</a:t>
                      </a:r>
                    </a:p>
                  </a:txBody>
                  <a:tcPr marL="38100" marR="38100" marT="25400" marB="25400" anchor="b"/>
                </a:tc>
                <a:tc>
                  <a:txBody>
                    <a:bodyPr/>
                    <a:lstStyle/>
                    <a:p>
                      <a:pPr algn="ctr" rtl="0" fontAlgn="b"/>
                      <a:r>
                        <a:rPr lang="en-US">
                          <a:effectLst/>
                        </a:rPr>
                        <a:t>10</a:t>
                      </a:r>
                    </a:p>
                  </a:txBody>
                  <a:tcPr marL="38100" marR="38100" marT="25400" marB="25400" anchor="b"/>
                </a:tc>
                <a:tc>
                  <a:txBody>
                    <a:bodyPr/>
                    <a:lstStyle/>
                    <a:p>
                      <a:pPr algn="ctr" rtl="0" fontAlgn="b"/>
                      <a:r>
                        <a:rPr lang="en-US">
                          <a:effectLst/>
                        </a:rPr>
                        <a:t>10</a:t>
                      </a:r>
                    </a:p>
                  </a:txBody>
                  <a:tcPr marL="38100" marR="38100" marT="25400" marB="25400" anchor="b"/>
                </a:tc>
                <a:tc>
                  <a:txBody>
                    <a:bodyPr/>
                    <a:lstStyle/>
                    <a:p>
                      <a:pPr algn="ctr" rtl="0" fontAlgn="b"/>
                      <a:r>
                        <a:rPr lang="en-US">
                          <a:effectLst/>
                        </a:rPr>
                        <a:t>10</a:t>
                      </a:r>
                    </a:p>
                  </a:txBody>
                  <a:tcPr marL="38100" marR="38100" marT="25400" marB="25400" anchor="b"/>
                </a:tc>
                <a:tc>
                  <a:txBody>
                    <a:bodyPr/>
                    <a:lstStyle/>
                    <a:p>
                      <a:pPr algn="ctr" rtl="0" fontAlgn="b"/>
                      <a:r>
                        <a:rPr lang="en-US">
                          <a:effectLst/>
                        </a:rPr>
                        <a:t>10</a:t>
                      </a:r>
                    </a:p>
                  </a:txBody>
                  <a:tcPr marL="38100" marR="38100" marT="25400" marB="25400" anchor="b"/>
                </a:tc>
                <a:tc>
                  <a:txBody>
                    <a:bodyPr/>
                    <a:lstStyle/>
                    <a:p>
                      <a:pPr algn="ctr" rtl="0" fontAlgn="b"/>
                      <a:r>
                        <a:rPr lang="en-US">
                          <a:effectLst/>
                        </a:rPr>
                        <a:t>7</a:t>
                      </a:r>
                    </a:p>
                  </a:txBody>
                  <a:tcPr marL="38100" marR="38100" marT="25400" marB="25400" anchor="b"/>
                </a:tc>
                <a:tc>
                  <a:txBody>
                    <a:bodyPr/>
                    <a:lstStyle/>
                    <a:p>
                      <a:pPr algn="ctr" rtl="0" fontAlgn="b"/>
                      <a:r>
                        <a:rPr lang="en-US">
                          <a:effectLst/>
                        </a:rPr>
                        <a:t>8</a:t>
                      </a:r>
                    </a:p>
                  </a:txBody>
                  <a:tcPr marL="38100" marR="38100" marT="25400" marB="25400" anchor="b"/>
                </a:tc>
                <a:tc>
                  <a:txBody>
                    <a:bodyPr/>
                    <a:lstStyle/>
                    <a:p>
                      <a:pPr algn="ctr" rtl="0" fontAlgn="b"/>
                      <a:r>
                        <a:rPr lang="en-US">
                          <a:effectLst/>
                        </a:rPr>
                        <a:t>9</a:t>
                      </a:r>
                    </a:p>
                  </a:txBody>
                  <a:tcPr marL="38100" marR="38100" marT="25400" marB="25400" anchor="b"/>
                </a:tc>
                <a:tc>
                  <a:txBody>
                    <a:bodyPr/>
                    <a:lstStyle/>
                    <a:p>
                      <a:pPr algn="ctr" rtl="0" fontAlgn="b"/>
                      <a:r>
                        <a:rPr lang="en-US">
                          <a:effectLst/>
                        </a:rPr>
                        <a:t>9</a:t>
                      </a:r>
                    </a:p>
                  </a:txBody>
                  <a:tcPr marL="38100" marR="38100" marT="25400" marB="25400" anchor="b"/>
                </a:tc>
                <a:tc>
                  <a:txBody>
                    <a:bodyPr/>
                    <a:lstStyle/>
                    <a:p>
                      <a:pPr algn="ctr" rtl="0" fontAlgn="b"/>
                      <a:r>
                        <a:rPr lang="en-US">
                          <a:effectLst/>
                        </a:rPr>
                        <a:t>9</a:t>
                      </a:r>
                    </a:p>
                  </a:txBody>
                  <a:tcPr marL="38100" marR="38100" marT="25400" marB="25400" anchor="b"/>
                </a:tc>
                <a:tc>
                  <a:txBody>
                    <a:bodyPr/>
                    <a:lstStyle/>
                    <a:p>
                      <a:pPr algn="ctr" rtl="0" fontAlgn="b"/>
                      <a:r>
                        <a:rPr lang="en-US">
                          <a:effectLst/>
                        </a:rPr>
                        <a:t>9</a:t>
                      </a:r>
                    </a:p>
                  </a:txBody>
                  <a:tcPr marL="38100" marR="38100" marT="25400" marB="25400" anchor="b"/>
                </a:tc>
                <a:tc>
                  <a:txBody>
                    <a:bodyPr/>
                    <a:lstStyle/>
                    <a:p>
                      <a:pPr algn="ctr" rtl="0" fontAlgn="b"/>
                      <a:r>
                        <a:rPr lang="en-US">
                          <a:effectLst/>
                        </a:rPr>
                        <a:t>9</a:t>
                      </a:r>
                    </a:p>
                  </a:txBody>
                  <a:tcPr marL="38100" marR="38100" marT="25400" marB="25400" anchor="b"/>
                </a:tc>
                <a:tc>
                  <a:txBody>
                    <a:bodyPr/>
                    <a:lstStyle/>
                    <a:p>
                      <a:pPr algn="ctr" rtl="0" fontAlgn="b"/>
                      <a:r>
                        <a:rPr lang="en-US">
                          <a:effectLst/>
                        </a:rPr>
                        <a:t>9</a:t>
                      </a:r>
                    </a:p>
                  </a:txBody>
                  <a:tcPr marL="38100" marR="38100" marT="25400" marB="25400" anchor="b"/>
                </a:tc>
              </a:tr>
              <a:tr h="255300">
                <a:tc>
                  <a:txBody>
                    <a:bodyPr/>
                    <a:lstStyle/>
                    <a:p>
                      <a:pPr algn="ctr" rtl="0" fontAlgn="b"/>
                      <a:r>
                        <a:rPr lang="en-US">
                          <a:effectLst/>
                        </a:rPr>
                        <a:t>9</a:t>
                      </a:r>
                    </a:p>
                  </a:txBody>
                  <a:tcPr marL="38100" marR="38100" marT="25400" marB="25400" anchor="b"/>
                </a:tc>
                <a:tc>
                  <a:txBody>
                    <a:bodyPr/>
                    <a:lstStyle/>
                    <a:p>
                      <a:pPr algn="ctr" rtl="0" fontAlgn="b"/>
                      <a:r>
                        <a:rPr lang="en-US">
                          <a:effectLst/>
                        </a:rPr>
                        <a:t>8</a:t>
                      </a:r>
                    </a:p>
                  </a:txBody>
                  <a:tcPr marL="38100" marR="38100" marT="25400" marB="25400" anchor="b"/>
                </a:tc>
                <a:tc>
                  <a:txBody>
                    <a:bodyPr/>
                    <a:lstStyle/>
                    <a:p>
                      <a:pPr algn="ctr" rtl="0" fontAlgn="b"/>
                      <a:r>
                        <a:rPr lang="en-US">
                          <a:effectLst/>
                        </a:rPr>
                        <a:t>8</a:t>
                      </a:r>
                    </a:p>
                  </a:txBody>
                  <a:tcPr marL="38100" marR="38100" marT="25400" marB="25400" anchor="b"/>
                </a:tc>
                <a:tc>
                  <a:txBody>
                    <a:bodyPr/>
                    <a:lstStyle/>
                    <a:p>
                      <a:pPr algn="ctr" rtl="0" fontAlgn="b"/>
                      <a:r>
                        <a:rPr lang="en-US">
                          <a:effectLst/>
                        </a:rPr>
                        <a:t>10</a:t>
                      </a:r>
                    </a:p>
                  </a:txBody>
                  <a:tcPr marL="38100" marR="38100" marT="25400" marB="25400" anchor="b"/>
                </a:tc>
                <a:tc>
                  <a:txBody>
                    <a:bodyPr/>
                    <a:lstStyle/>
                    <a:p>
                      <a:pPr algn="ctr" rtl="0" fontAlgn="b"/>
                      <a:r>
                        <a:rPr lang="en-US">
                          <a:effectLst/>
                        </a:rPr>
                        <a:t>9</a:t>
                      </a:r>
                    </a:p>
                  </a:txBody>
                  <a:tcPr marL="38100" marR="38100" marT="25400" marB="25400" anchor="b"/>
                </a:tc>
                <a:tc>
                  <a:txBody>
                    <a:bodyPr/>
                    <a:lstStyle/>
                    <a:p>
                      <a:pPr algn="ctr" rtl="0" fontAlgn="b"/>
                      <a:r>
                        <a:rPr lang="en-US">
                          <a:effectLst/>
                        </a:rPr>
                        <a:t>9</a:t>
                      </a:r>
                    </a:p>
                  </a:txBody>
                  <a:tcPr marL="38100" marR="38100" marT="25400" marB="25400" anchor="b"/>
                </a:tc>
                <a:tc>
                  <a:txBody>
                    <a:bodyPr/>
                    <a:lstStyle/>
                    <a:p>
                      <a:pPr algn="ctr" rtl="0" fontAlgn="b"/>
                      <a:r>
                        <a:rPr lang="en-US">
                          <a:effectLst/>
                        </a:rPr>
                        <a:t>9</a:t>
                      </a:r>
                    </a:p>
                  </a:txBody>
                  <a:tcPr marL="38100" marR="38100" marT="25400" marB="25400" anchor="b"/>
                </a:tc>
                <a:tc>
                  <a:txBody>
                    <a:bodyPr/>
                    <a:lstStyle/>
                    <a:p>
                      <a:pPr algn="ctr" rtl="0" fontAlgn="b"/>
                      <a:r>
                        <a:rPr lang="en-US">
                          <a:effectLst/>
                        </a:rPr>
                        <a:t>9</a:t>
                      </a:r>
                    </a:p>
                  </a:txBody>
                  <a:tcPr marL="38100" marR="38100" marT="25400" marB="25400" anchor="b"/>
                </a:tc>
                <a:tc>
                  <a:txBody>
                    <a:bodyPr/>
                    <a:lstStyle/>
                    <a:p>
                      <a:pPr algn="ctr" rtl="0" fontAlgn="b"/>
                      <a:r>
                        <a:rPr lang="en-US">
                          <a:effectLst/>
                        </a:rPr>
                        <a:t>8</a:t>
                      </a:r>
                    </a:p>
                  </a:txBody>
                  <a:tcPr marL="38100" marR="38100" marT="25400" marB="25400" anchor="b"/>
                </a:tc>
                <a:tc>
                  <a:txBody>
                    <a:bodyPr/>
                    <a:lstStyle/>
                    <a:p>
                      <a:pPr algn="ctr" rtl="0" fontAlgn="b"/>
                      <a:r>
                        <a:rPr lang="en-US">
                          <a:effectLst/>
                        </a:rPr>
                        <a:t>9</a:t>
                      </a:r>
                    </a:p>
                  </a:txBody>
                  <a:tcPr marL="38100" marR="38100" marT="25400" marB="25400" anchor="b"/>
                </a:tc>
                <a:tc>
                  <a:txBody>
                    <a:bodyPr/>
                    <a:lstStyle/>
                    <a:p>
                      <a:pPr algn="ctr" rtl="0" fontAlgn="b"/>
                      <a:r>
                        <a:rPr lang="en-US">
                          <a:effectLst/>
                        </a:rPr>
                        <a:t>9</a:t>
                      </a:r>
                    </a:p>
                  </a:txBody>
                  <a:tcPr marL="38100" marR="38100" marT="25400" marB="25400" anchor="b"/>
                </a:tc>
                <a:tc>
                  <a:txBody>
                    <a:bodyPr/>
                    <a:lstStyle/>
                    <a:p>
                      <a:pPr algn="ctr" rtl="0" fontAlgn="b"/>
                      <a:r>
                        <a:rPr lang="en-US">
                          <a:effectLst/>
                        </a:rPr>
                        <a:t>9</a:t>
                      </a:r>
                    </a:p>
                  </a:txBody>
                  <a:tcPr marL="38100" marR="38100" marT="25400" marB="25400" anchor="b"/>
                </a:tc>
                <a:tc>
                  <a:txBody>
                    <a:bodyPr/>
                    <a:lstStyle/>
                    <a:p>
                      <a:pPr algn="ctr" rtl="0" fontAlgn="b"/>
                      <a:r>
                        <a:rPr lang="en-US">
                          <a:effectLst/>
                        </a:rPr>
                        <a:t>8</a:t>
                      </a:r>
                    </a:p>
                  </a:txBody>
                  <a:tcPr marL="38100" marR="38100" marT="25400" marB="25400" anchor="b"/>
                </a:tc>
                <a:tc>
                  <a:txBody>
                    <a:bodyPr/>
                    <a:lstStyle/>
                    <a:p>
                      <a:pPr algn="ctr" rtl="0" fontAlgn="b"/>
                      <a:r>
                        <a:rPr lang="en-US">
                          <a:effectLst/>
                        </a:rPr>
                        <a:t>9</a:t>
                      </a:r>
                    </a:p>
                  </a:txBody>
                  <a:tcPr marL="38100" marR="38100" marT="25400" marB="25400" anchor="b"/>
                </a:tc>
                <a:tc>
                  <a:txBody>
                    <a:bodyPr/>
                    <a:lstStyle/>
                    <a:p>
                      <a:pPr algn="ctr" rtl="0" fontAlgn="b"/>
                      <a:r>
                        <a:rPr lang="en-US">
                          <a:effectLst/>
                        </a:rPr>
                        <a:t>8</a:t>
                      </a:r>
                    </a:p>
                  </a:txBody>
                  <a:tcPr marL="38100" marR="38100" marT="25400" marB="25400" anchor="b"/>
                </a:tc>
                <a:tc>
                  <a:txBody>
                    <a:bodyPr/>
                    <a:lstStyle/>
                    <a:p>
                      <a:pPr algn="ctr" rtl="0" fontAlgn="b"/>
                      <a:r>
                        <a:rPr lang="en-US">
                          <a:effectLst/>
                        </a:rPr>
                        <a:t>8</a:t>
                      </a:r>
                    </a:p>
                  </a:txBody>
                  <a:tcPr marL="38100" marR="38100" marT="25400" marB="25400" anchor="b"/>
                </a:tc>
              </a:tr>
              <a:tr h="255300">
                <a:tc>
                  <a:txBody>
                    <a:bodyPr/>
                    <a:lstStyle/>
                    <a:p>
                      <a:pPr algn="ctr" rtl="0" fontAlgn="b"/>
                      <a:r>
                        <a:rPr lang="en-US">
                          <a:effectLst/>
                        </a:rPr>
                        <a:t>6</a:t>
                      </a:r>
                    </a:p>
                  </a:txBody>
                  <a:tcPr marL="38100" marR="38100" marT="25400" marB="25400" anchor="b"/>
                </a:tc>
                <a:tc>
                  <a:txBody>
                    <a:bodyPr/>
                    <a:lstStyle/>
                    <a:p>
                      <a:pPr algn="ctr" rtl="0" fontAlgn="b"/>
                      <a:r>
                        <a:rPr lang="en-US">
                          <a:effectLst/>
                        </a:rPr>
                        <a:t>4</a:t>
                      </a:r>
                    </a:p>
                  </a:txBody>
                  <a:tcPr marL="38100" marR="38100" marT="25400" marB="25400" anchor="b"/>
                </a:tc>
                <a:tc>
                  <a:txBody>
                    <a:bodyPr/>
                    <a:lstStyle/>
                    <a:p>
                      <a:pPr algn="ctr" rtl="0" fontAlgn="b"/>
                      <a:r>
                        <a:rPr lang="en-US">
                          <a:effectLst/>
                        </a:rPr>
                        <a:t>7</a:t>
                      </a:r>
                    </a:p>
                  </a:txBody>
                  <a:tcPr marL="38100" marR="38100" marT="25400" marB="25400" anchor="b"/>
                </a:tc>
                <a:tc>
                  <a:txBody>
                    <a:bodyPr/>
                    <a:lstStyle/>
                    <a:p>
                      <a:pPr algn="ctr" rtl="0" fontAlgn="b"/>
                      <a:r>
                        <a:rPr lang="en-US">
                          <a:effectLst/>
                        </a:rPr>
                        <a:t>7</a:t>
                      </a:r>
                    </a:p>
                  </a:txBody>
                  <a:tcPr marL="38100" marR="38100" marT="25400" marB="25400" anchor="b"/>
                </a:tc>
                <a:tc>
                  <a:txBody>
                    <a:bodyPr/>
                    <a:lstStyle/>
                    <a:p>
                      <a:pPr algn="ctr" rtl="0" fontAlgn="b"/>
                      <a:r>
                        <a:rPr lang="en-US">
                          <a:effectLst/>
                        </a:rPr>
                        <a:t>6</a:t>
                      </a:r>
                    </a:p>
                  </a:txBody>
                  <a:tcPr marL="38100" marR="38100" marT="25400" marB="25400" anchor="b"/>
                </a:tc>
                <a:tc>
                  <a:txBody>
                    <a:bodyPr/>
                    <a:lstStyle/>
                    <a:p>
                      <a:pPr algn="ctr" rtl="0" fontAlgn="b"/>
                      <a:r>
                        <a:rPr lang="en-US">
                          <a:effectLst/>
                        </a:rPr>
                        <a:t>7</a:t>
                      </a:r>
                    </a:p>
                  </a:txBody>
                  <a:tcPr marL="38100" marR="38100" marT="25400" marB="25400" anchor="b"/>
                </a:tc>
                <a:tc>
                  <a:txBody>
                    <a:bodyPr/>
                    <a:lstStyle/>
                    <a:p>
                      <a:pPr algn="ctr" rtl="0" fontAlgn="b"/>
                      <a:r>
                        <a:rPr lang="en-US">
                          <a:effectLst/>
                        </a:rPr>
                        <a:t>6</a:t>
                      </a:r>
                    </a:p>
                  </a:txBody>
                  <a:tcPr marL="38100" marR="38100" marT="25400" marB="25400" anchor="b"/>
                </a:tc>
                <a:tc>
                  <a:txBody>
                    <a:bodyPr/>
                    <a:lstStyle/>
                    <a:p>
                      <a:pPr algn="ctr" rtl="0" fontAlgn="b"/>
                      <a:r>
                        <a:rPr lang="en-US">
                          <a:effectLst/>
                        </a:rPr>
                        <a:t>6</a:t>
                      </a:r>
                    </a:p>
                  </a:txBody>
                  <a:tcPr marL="38100" marR="38100" marT="25400" marB="25400" anchor="b"/>
                </a:tc>
                <a:tc>
                  <a:txBody>
                    <a:bodyPr/>
                    <a:lstStyle/>
                    <a:p>
                      <a:pPr algn="ctr" rtl="0" fontAlgn="b"/>
                      <a:r>
                        <a:rPr lang="en-US">
                          <a:effectLst/>
                        </a:rPr>
                        <a:t>9</a:t>
                      </a:r>
                    </a:p>
                  </a:txBody>
                  <a:tcPr marL="38100" marR="38100" marT="25400" marB="25400" anchor="b"/>
                </a:tc>
                <a:tc>
                  <a:txBody>
                    <a:bodyPr/>
                    <a:lstStyle/>
                    <a:p>
                      <a:pPr algn="ctr" rtl="0" fontAlgn="b"/>
                      <a:r>
                        <a:rPr lang="en-US">
                          <a:effectLst/>
                        </a:rPr>
                        <a:t>9</a:t>
                      </a:r>
                    </a:p>
                  </a:txBody>
                  <a:tcPr marL="38100" marR="38100" marT="25400" marB="25400" anchor="b"/>
                </a:tc>
                <a:tc>
                  <a:txBody>
                    <a:bodyPr/>
                    <a:lstStyle/>
                    <a:p>
                      <a:pPr algn="ctr" rtl="0" fontAlgn="b"/>
                      <a:r>
                        <a:rPr lang="en-US">
                          <a:effectLst/>
                        </a:rPr>
                        <a:t>9</a:t>
                      </a:r>
                    </a:p>
                  </a:txBody>
                  <a:tcPr marL="38100" marR="38100" marT="25400" marB="25400" anchor="b"/>
                </a:tc>
                <a:tc>
                  <a:txBody>
                    <a:bodyPr/>
                    <a:lstStyle/>
                    <a:p>
                      <a:pPr algn="ctr" rtl="0" fontAlgn="b"/>
                      <a:r>
                        <a:rPr lang="en-US">
                          <a:effectLst/>
                        </a:rPr>
                        <a:t>9</a:t>
                      </a:r>
                    </a:p>
                  </a:txBody>
                  <a:tcPr marL="38100" marR="38100" marT="25400" marB="25400" anchor="b"/>
                </a:tc>
                <a:tc>
                  <a:txBody>
                    <a:bodyPr/>
                    <a:lstStyle/>
                    <a:p>
                      <a:pPr algn="ctr" rtl="0" fontAlgn="b"/>
                      <a:r>
                        <a:rPr lang="en-US">
                          <a:effectLst/>
                        </a:rPr>
                        <a:t>7</a:t>
                      </a:r>
                    </a:p>
                  </a:txBody>
                  <a:tcPr marL="38100" marR="38100" marT="25400" marB="25400" anchor="b"/>
                </a:tc>
                <a:tc>
                  <a:txBody>
                    <a:bodyPr/>
                    <a:lstStyle/>
                    <a:p>
                      <a:pPr algn="ctr" rtl="0" fontAlgn="b"/>
                      <a:r>
                        <a:rPr lang="en-US">
                          <a:effectLst/>
                        </a:rPr>
                        <a:t>8</a:t>
                      </a:r>
                    </a:p>
                  </a:txBody>
                  <a:tcPr marL="38100" marR="38100" marT="25400" marB="25400" anchor="b"/>
                </a:tc>
                <a:tc>
                  <a:txBody>
                    <a:bodyPr/>
                    <a:lstStyle/>
                    <a:p>
                      <a:pPr algn="ctr" rtl="0" fontAlgn="b"/>
                      <a:r>
                        <a:rPr lang="en-US">
                          <a:effectLst/>
                        </a:rPr>
                        <a:t>9</a:t>
                      </a:r>
                    </a:p>
                  </a:txBody>
                  <a:tcPr marL="38100" marR="38100" marT="25400" marB="25400" anchor="b"/>
                </a:tc>
                <a:tc>
                  <a:txBody>
                    <a:bodyPr/>
                    <a:lstStyle/>
                    <a:p>
                      <a:pPr algn="ctr" rtl="0" fontAlgn="b"/>
                      <a:r>
                        <a:rPr lang="en-US">
                          <a:effectLst/>
                        </a:rPr>
                        <a:t>7</a:t>
                      </a:r>
                    </a:p>
                  </a:txBody>
                  <a:tcPr marL="38100" marR="38100" marT="25400" marB="25400" anchor="b"/>
                </a:tc>
              </a:tr>
              <a:tr h="255300">
                <a:tc>
                  <a:txBody>
                    <a:bodyPr/>
                    <a:lstStyle/>
                    <a:p>
                      <a:pPr algn="ctr" rtl="0" fontAlgn="b"/>
                      <a:r>
                        <a:rPr lang="en-US">
                          <a:effectLst/>
                        </a:rPr>
                        <a:t>10</a:t>
                      </a:r>
                    </a:p>
                  </a:txBody>
                  <a:tcPr marL="38100" marR="38100" marT="25400" marB="25400" anchor="b"/>
                </a:tc>
                <a:tc>
                  <a:txBody>
                    <a:bodyPr/>
                    <a:lstStyle/>
                    <a:p>
                      <a:pPr algn="ctr" rtl="0" fontAlgn="b"/>
                      <a:r>
                        <a:rPr lang="en-US">
                          <a:effectLst/>
                        </a:rPr>
                        <a:t>9</a:t>
                      </a:r>
                    </a:p>
                  </a:txBody>
                  <a:tcPr marL="38100" marR="38100" marT="25400" marB="25400" anchor="b"/>
                </a:tc>
                <a:tc>
                  <a:txBody>
                    <a:bodyPr/>
                    <a:lstStyle/>
                    <a:p>
                      <a:pPr algn="ctr" rtl="0" fontAlgn="b"/>
                      <a:r>
                        <a:rPr lang="en-US">
                          <a:effectLst/>
                        </a:rPr>
                        <a:t>9</a:t>
                      </a:r>
                    </a:p>
                  </a:txBody>
                  <a:tcPr marL="38100" marR="38100" marT="25400" marB="25400" anchor="b"/>
                </a:tc>
                <a:tc>
                  <a:txBody>
                    <a:bodyPr/>
                    <a:lstStyle/>
                    <a:p>
                      <a:pPr algn="ctr" rtl="0" fontAlgn="b"/>
                      <a:r>
                        <a:rPr lang="en-US">
                          <a:effectLst/>
                        </a:rPr>
                        <a:t>8</a:t>
                      </a:r>
                    </a:p>
                  </a:txBody>
                  <a:tcPr marL="38100" marR="38100" marT="25400" marB="25400" anchor="b"/>
                </a:tc>
                <a:tc>
                  <a:txBody>
                    <a:bodyPr/>
                    <a:lstStyle/>
                    <a:p>
                      <a:pPr algn="ctr" rtl="0" fontAlgn="b"/>
                      <a:r>
                        <a:rPr lang="en-US">
                          <a:effectLst/>
                        </a:rPr>
                        <a:t>8</a:t>
                      </a:r>
                    </a:p>
                  </a:txBody>
                  <a:tcPr marL="38100" marR="38100" marT="25400" marB="25400" anchor="b"/>
                </a:tc>
                <a:tc>
                  <a:txBody>
                    <a:bodyPr/>
                    <a:lstStyle/>
                    <a:p>
                      <a:pPr algn="ctr" rtl="0" fontAlgn="b"/>
                      <a:r>
                        <a:rPr lang="en-US">
                          <a:effectLst/>
                        </a:rPr>
                        <a:t>9</a:t>
                      </a:r>
                    </a:p>
                  </a:txBody>
                  <a:tcPr marL="38100" marR="38100" marT="25400" marB="25400" anchor="b"/>
                </a:tc>
                <a:tc>
                  <a:txBody>
                    <a:bodyPr/>
                    <a:lstStyle/>
                    <a:p>
                      <a:pPr algn="ctr" rtl="0" fontAlgn="b"/>
                      <a:r>
                        <a:rPr lang="en-US">
                          <a:effectLst/>
                        </a:rPr>
                        <a:t>9</a:t>
                      </a:r>
                    </a:p>
                  </a:txBody>
                  <a:tcPr marL="38100" marR="38100" marT="25400" marB="25400" anchor="b"/>
                </a:tc>
                <a:tc>
                  <a:txBody>
                    <a:bodyPr/>
                    <a:lstStyle/>
                    <a:p>
                      <a:pPr algn="ctr" rtl="0" fontAlgn="b"/>
                      <a:r>
                        <a:rPr lang="en-US">
                          <a:effectLst/>
                        </a:rPr>
                        <a:t>10</a:t>
                      </a:r>
                    </a:p>
                  </a:txBody>
                  <a:tcPr marL="38100" marR="38100" marT="25400" marB="25400" anchor="b"/>
                </a:tc>
                <a:tc>
                  <a:txBody>
                    <a:bodyPr/>
                    <a:lstStyle/>
                    <a:p>
                      <a:pPr algn="ctr" rtl="0" fontAlgn="b"/>
                      <a:r>
                        <a:rPr lang="en-US">
                          <a:effectLst/>
                        </a:rPr>
                        <a:t>10</a:t>
                      </a:r>
                    </a:p>
                  </a:txBody>
                  <a:tcPr marL="38100" marR="38100" marT="25400" marB="25400" anchor="b"/>
                </a:tc>
                <a:tc>
                  <a:txBody>
                    <a:bodyPr/>
                    <a:lstStyle/>
                    <a:p>
                      <a:pPr algn="ctr" rtl="0" fontAlgn="b"/>
                      <a:r>
                        <a:rPr lang="en-US">
                          <a:effectLst/>
                        </a:rPr>
                        <a:t>10</a:t>
                      </a:r>
                    </a:p>
                  </a:txBody>
                  <a:tcPr marL="38100" marR="38100" marT="25400" marB="25400" anchor="b"/>
                </a:tc>
                <a:tc>
                  <a:txBody>
                    <a:bodyPr/>
                    <a:lstStyle/>
                    <a:p>
                      <a:pPr algn="ctr" rtl="0" fontAlgn="b"/>
                      <a:r>
                        <a:rPr lang="en-US">
                          <a:effectLst/>
                        </a:rPr>
                        <a:t>10</a:t>
                      </a:r>
                    </a:p>
                  </a:txBody>
                  <a:tcPr marL="38100" marR="38100" marT="25400" marB="25400" anchor="b"/>
                </a:tc>
                <a:tc>
                  <a:txBody>
                    <a:bodyPr/>
                    <a:lstStyle/>
                    <a:p>
                      <a:pPr algn="ctr" rtl="0" fontAlgn="b"/>
                      <a:r>
                        <a:rPr lang="en-US">
                          <a:effectLst/>
                        </a:rPr>
                        <a:t>8</a:t>
                      </a:r>
                    </a:p>
                  </a:txBody>
                  <a:tcPr marL="38100" marR="38100" marT="25400" marB="25400" anchor="b"/>
                </a:tc>
                <a:tc>
                  <a:txBody>
                    <a:bodyPr/>
                    <a:lstStyle/>
                    <a:p>
                      <a:pPr algn="ctr" rtl="0" fontAlgn="b"/>
                      <a:r>
                        <a:rPr lang="en-US">
                          <a:effectLst/>
                        </a:rPr>
                        <a:t>9</a:t>
                      </a:r>
                    </a:p>
                  </a:txBody>
                  <a:tcPr marL="38100" marR="38100" marT="25400" marB="25400" anchor="b"/>
                </a:tc>
                <a:tc>
                  <a:txBody>
                    <a:bodyPr/>
                    <a:lstStyle/>
                    <a:p>
                      <a:pPr algn="ctr" rtl="0" fontAlgn="b"/>
                      <a:r>
                        <a:rPr lang="en-US">
                          <a:effectLst/>
                        </a:rPr>
                        <a:t>9</a:t>
                      </a:r>
                    </a:p>
                  </a:txBody>
                  <a:tcPr marL="38100" marR="38100" marT="25400" marB="25400" anchor="b"/>
                </a:tc>
                <a:tc>
                  <a:txBody>
                    <a:bodyPr/>
                    <a:lstStyle/>
                    <a:p>
                      <a:pPr algn="ctr" rtl="0" fontAlgn="b"/>
                      <a:r>
                        <a:rPr lang="en-US">
                          <a:effectLst/>
                        </a:rPr>
                        <a:t>9</a:t>
                      </a:r>
                    </a:p>
                  </a:txBody>
                  <a:tcPr marL="38100" marR="38100" marT="25400" marB="25400" anchor="b"/>
                </a:tc>
                <a:tc>
                  <a:txBody>
                    <a:bodyPr/>
                    <a:lstStyle/>
                    <a:p>
                      <a:pPr algn="ctr" rtl="0" fontAlgn="b"/>
                      <a:r>
                        <a:rPr lang="en-US">
                          <a:effectLst/>
                        </a:rPr>
                        <a:t>9</a:t>
                      </a:r>
                    </a:p>
                  </a:txBody>
                  <a:tcPr marL="38100" marR="38100" marT="25400" marB="25400" anchor="b"/>
                </a:tc>
              </a:tr>
              <a:tr h="255300">
                <a:tc>
                  <a:txBody>
                    <a:bodyPr/>
                    <a:lstStyle/>
                    <a:p>
                      <a:pPr algn="ctr" rtl="0" fontAlgn="b"/>
                      <a:r>
                        <a:rPr lang="en-US">
                          <a:effectLst/>
                        </a:rPr>
                        <a:t>9</a:t>
                      </a:r>
                    </a:p>
                  </a:txBody>
                  <a:tcPr marL="38100" marR="38100" marT="25400" marB="25400" anchor="b"/>
                </a:tc>
                <a:tc>
                  <a:txBody>
                    <a:bodyPr/>
                    <a:lstStyle/>
                    <a:p>
                      <a:pPr algn="ctr" rtl="0" fontAlgn="b"/>
                      <a:r>
                        <a:rPr lang="en-US">
                          <a:effectLst/>
                        </a:rPr>
                        <a:t>10</a:t>
                      </a:r>
                    </a:p>
                  </a:txBody>
                  <a:tcPr marL="38100" marR="38100" marT="25400" marB="25400" anchor="b"/>
                </a:tc>
                <a:tc>
                  <a:txBody>
                    <a:bodyPr/>
                    <a:lstStyle/>
                    <a:p>
                      <a:pPr algn="ctr" rtl="0" fontAlgn="b"/>
                      <a:r>
                        <a:rPr lang="en-US">
                          <a:effectLst/>
                        </a:rPr>
                        <a:t>9</a:t>
                      </a:r>
                    </a:p>
                  </a:txBody>
                  <a:tcPr marL="38100" marR="38100" marT="25400" marB="25400" anchor="b"/>
                </a:tc>
                <a:tc>
                  <a:txBody>
                    <a:bodyPr/>
                    <a:lstStyle/>
                    <a:p>
                      <a:pPr algn="ctr" rtl="0" fontAlgn="b"/>
                      <a:r>
                        <a:rPr lang="en-US">
                          <a:effectLst/>
                        </a:rPr>
                        <a:t>10</a:t>
                      </a:r>
                    </a:p>
                  </a:txBody>
                  <a:tcPr marL="38100" marR="38100" marT="25400" marB="25400" anchor="b"/>
                </a:tc>
                <a:tc>
                  <a:txBody>
                    <a:bodyPr/>
                    <a:lstStyle/>
                    <a:p>
                      <a:pPr algn="ctr" rtl="0" fontAlgn="b"/>
                      <a:r>
                        <a:rPr lang="en-US">
                          <a:effectLst/>
                        </a:rPr>
                        <a:t>10</a:t>
                      </a:r>
                    </a:p>
                  </a:txBody>
                  <a:tcPr marL="38100" marR="38100" marT="25400" marB="25400" anchor="b"/>
                </a:tc>
                <a:tc>
                  <a:txBody>
                    <a:bodyPr/>
                    <a:lstStyle/>
                    <a:p>
                      <a:pPr algn="ctr" rtl="0" fontAlgn="b"/>
                      <a:r>
                        <a:rPr lang="en-US">
                          <a:effectLst/>
                        </a:rPr>
                        <a:t>10</a:t>
                      </a:r>
                    </a:p>
                  </a:txBody>
                  <a:tcPr marL="38100" marR="38100" marT="25400" marB="25400" anchor="b"/>
                </a:tc>
                <a:tc>
                  <a:txBody>
                    <a:bodyPr/>
                    <a:lstStyle/>
                    <a:p>
                      <a:pPr algn="ctr" rtl="0" fontAlgn="b"/>
                      <a:r>
                        <a:rPr lang="en-US">
                          <a:effectLst/>
                        </a:rPr>
                        <a:t>10</a:t>
                      </a:r>
                    </a:p>
                  </a:txBody>
                  <a:tcPr marL="38100" marR="38100" marT="25400" marB="25400" anchor="b"/>
                </a:tc>
                <a:tc>
                  <a:txBody>
                    <a:bodyPr/>
                    <a:lstStyle/>
                    <a:p>
                      <a:pPr algn="ctr" rtl="0" fontAlgn="b"/>
                      <a:r>
                        <a:rPr lang="en-US">
                          <a:effectLst/>
                        </a:rPr>
                        <a:t>10</a:t>
                      </a:r>
                    </a:p>
                  </a:txBody>
                  <a:tcPr marL="38100" marR="38100" marT="25400" marB="25400" anchor="b"/>
                </a:tc>
                <a:tc>
                  <a:txBody>
                    <a:bodyPr/>
                    <a:lstStyle/>
                    <a:p>
                      <a:pPr algn="ctr" rtl="0" fontAlgn="b"/>
                      <a:r>
                        <a:rPr lang="en-US">
                          <a:effectLst/>
                        </a:rPr>
                        <a:t>10</a:t>
                      </a:r>
                    </a:p>
                  </a:txBody>
                  <a:tcPr marL="38100" marR="38100" marT="25400" marB="25400" anchor="b"/>
                </a:tc>
                <a:tc>
                  <a:txBody>
                    <a:bodyPr/>
                    <a:lstStyle/>
                    <a:p>
                      <a:pPr algn="ctr" rtl="0" fontAlgn="b"/>
                      <a:r>
                        <a:rPr lang="en-US">
                          <a:effectLst/>
                        </a:rPr>
                        <a:t>8</a:t>
                      </a:r>
                    </a:p>
                  </a:txBody>
                  <a:tcPr marL="38100" marR="38100" marT="25400" marB="25400" anchor="b"/>
                </a:tc>
                <a:tc>
                  <a:txBody>
                    <a:bodyPr/>
                    <a:lstStyle/>
                    <a:p>
                      <a:pPr algn="ctr" rtl="0" fontAlgn="b"/>
                      <a:r>
                        <a:rPr lang="en-US">
                          <a:effectLst/>
                        </a:rPr>
                        <a:t>5</a:t>
                      </a:r>
                    </a:p>
                  </a:txBody>
                  <a:tcPr marL="38100" marR="38100" marT="25400" marB="25400" anchor="b"/>
                </a:tc>
                <a:tc>
                  <a:txBody>
                    <a:bodyPr/>
                    <a:lstStyle/>
                    <a:p>
                      <a:pPr algn="ctr" rtl="0" fontAlgn="b"/>
                      <a:r>
                        <a:rPr lang="en-US">
                          <a:effectLst/>
                        </a:rPr>
                        <a:t>7</a:t>
                      </a:r>
                    </a:p>
                  </a:txBody>
                  <a:tcPr marL="38100" marR="38100" marT="25400" marB="25400" anchor="b"/>
                </a:tc>
                <a:tc>
                  <a:txBody>
                    <a:bodyPr/>
                    <a:lstStyle/>
                    <a:p>
                      <a:pPr algn="ctr" rtl="0" fontAlgn="b"/>
                      <a:r>
                        <a:rPr lang="en-US">
                          <a:effectLst/>
                        </a:rPr>
                        <a:t>10</a:t>
                      </a:r>
                    </a:p>
                  </a:txBody>
                  <a:tcPr marL="38100" marR="38100" marT="25400" marB="25400" anchor="b"/>
                </a:tc>
                <a:tc>
                  <a:txBody>
                    <a:bodyPr/>
                    <a:lstStyle/>
                    <a:p>
                      <a:pPr algn="ctr" rtl="0" fontAlgn="b"/>
                      <a:r>
                        <a:rPr lang="en-US">
                          <a:effectLst/>
                        </a:rPr>
                        <a:t>4</a:t>
                      </a:r>
                    </a:p>
                  </a:txBody>
                  <a:tcPr marL="38100" marR="38100" marT="25400" marB="25400" anchor="b"/>
                </a:tc>
                <a:tc>
                  <a:txBody>
                    <a:bodyPr/>
                    <a:lstStyle/>
                    <a:p>
                      <a:pPr algn="ctr" rtl="0" fontAlgn="b"/>
                      <a:r>
                        <a:rPr lang="en-US">
                          <a:effectLst/>
                        </a:rPr>
                        <a:t>5</a:t>
                      </a:r>
                    </a:p>
                  </a:txBody>
                  <a:tcPr marL="38100" marR="38100" marT="25400" marB="25400" anchor="b"/>
                </a:tc>
                <a:tc>
                  <a:txBody>
                    <a:bodyPr/>
                    <a:lstStyle/>
                    <a:p>
                      <a:pPr algn="ctr" rtl="0" fontAlgn="b"/>
                      <a:r>
                        <a:rPr lang="en-US">
                          <a:effectLst/>
                        </a:rPr>
                        <a:t>8</a:t>
                      </a:r>
                    </a:p>
                  </a:txBody>
                  <a:tcPr marL="38100" marR="38100" marT="25400" marB="25400" anchor="b"/>
                </a:tc>
              </a:tr>
              <a:tr h="255300">
                <a:tc>
                  <a:txBody>
                    <a:bodyPr/>
                    <a:lstStyle/>
                    <a:p>
                      <a:pPr algn="ctr" rtl="0" fontAlgn="b"/>
                      <a:r>
                        <a:rPr lang="en-US">
                          <a:effectLst/>
                        </a:rPr>
                        <a:t>7</a:t>
                      </a:r>
                    </a:p>
                  </a:txBody>
                  <a:tcPr marL="38100" marR="38100" marT="25400" marB="25400" anchor="b"/>
                </a:tc>
                <a:tc>
                  <a:txBody>
                    <a:bodyPr/>
                    <a:lstStyle/>
                    <a:p>
                      <a:pPr algn="ctr" rtl="0" fontAlgn="b"/>
                      <a:r>
                        <a:rPr lang="en-US">
                          <a:effectLst/>
                        </a:rPr>
                        <a:t>5</a:t>
                      </a:r>
                    </a:p>
                  </a:txBody>
                  <a:tcPr marL="38100" marR="38100" marT="25400" marB="25400" anchor="b"/>
                </a:tc>
                <a:tc>
                  <a:txBody>
                    <a:bodyPr/>
                    <a:lstStyle/>
                    <a:p>
                      <a:pPr algn="ctr" rtl="0" fontAlgn="b"/>
                      <a:r>
                        <a:rPr lang="en-US">
                          <a:effectLst/>
                        </a:rPr>
                        <a:t>6</a:t>
                      </a:r>
                    </a:p>
                  </a:txBody>
                  <a:tcPr marL="38100" marR="38100" marT="25400" marB="25400" anchor="b"/>
                </a:tc>
                <a:tc>
                  <a:txBody>
                    <a:bodyPr/>
                    <a:lstStyle/>
                    <a:p>
                      <a:pPr algn="ctr" rtl="0" fontAlgn="b"/>
                      <a:r>
                        <a:rPr lang="en-US">
                          <a:effectLst/>
                        </a:rPr>
                        <a:t>6</a:t>
                      </a:r>
                    </a:p>
                  </a:txBody>
                  <a:tcPr marL="38100" marR="38100" marT="25400" marB="25400" anchor="b"/>
                </a:tc>
                <a:tc>
                  <a:txBody>
                    <a:bodyPr/>
                    <a:lstStyle/>
                    <a:p>
                      <a:pPr algn="ctr" rtl="0" fontAlgn="b"/>
                      <a:r>
                        <a:rPr lang="en-US">
                          <a:effectLst/>
                        </a:rPr>
                        <a:t>9</a:t>
                      </a:r>
                    </a:p>
                  </a:txBody>
                  <a:tcPr marL="38100" marR="38100" marT="25400" marB="25400" anchor="b"/>
                </a:tc>
                <a:tc>
                  <a:txBody>
                    <a:bodyPr/>
                    <a:lstStyle/>
                    <a:p>
                      <a:pPr algn="ctr" rtl="0" fontAlgn="b"/>
                      <a:r>
                        <a:rPr lang="en-US">
                          <a:effectLst/>
                        </a:rPr>
                        <a:t>6</a:t>
                      </a:r>
                    </a:p>
                  </a:txBody>
                  <a:tcPr marL="38100" marR="38100" marT="25400" marB="25400" anchor="b"/>
                </a:tc>
                <a:tc>
                  <a:txBody>
                    <a:bodyPr/>
                    <a:lstStyle/>
                    <a:p>
                      <a:pPr algn="ctr" rtl="0" fontAlgn="b"/>
                      <a:r>
                        <a:rPr lang="en-US">
                          <a:effectLst/>
                        </a:rPr>
                        <a:t>6</a:t>
                      </a:r>
                    </a:p>
                  </a:txBody>
                  <a:tcPr marL="38100" marR="38100" marT="25400" marB="25400" anchor="b"/>
                </a:tc>
                <a:tc>
                  <a:txBody>
                    <a:bodyPr/>
                    <a:lstStyle/>
                    <a:p>
                      <a:pPr algn="ctr" rtl="0" fontAlgn="b"/>
                      <a:r>
                        <a:rPr lang="en-US">
                          <a:effectLst/>
                        </a:rPr>
                        <a:t>6</a:t>
                      </a:r>
                    </a:p>
                  </a:txBody>
                  <a:tcPr marL="38100" marR="38100" marT="25400" marB="25400" anchor="b"/>
                </a:tc>
                <a:tc>
                  <a:txBody>
                    <a:bodyPr/>
                    <a:lstStyle/>
                    <a:p>
                      <a:pPr algn="ctr" rtl="0" fontAlgn="b"/>
                      <a:r>
                        <a:rPr lang="en-US">
                          <a:effectLst/>
                        </a:rPr>
                        <a:t>5</a:t>
                      </a:r>
                    </a:p>
                  </a:txBody>
                  <a:tcPr marL="38100" marR="38100" marT="25400" marB="25400" anchor="b"/>
                </a:tc>
                <a:tc>
                  <a:txBody>
                    <a:bodyPr/>
                    <a:lstStyle/>
                    <a:p>
                      <a:pPr algn="ctr" rtl="0" fontAlgn="b"/>
                      <a:r>
                        <a:rPr lang="en-US">
                          <a:effectLst/>
                        </a:rPr>
                        <a:t>8</a:t>
                      </a:r>
                    </a:p>
                  </a:txBody>
                  <a:tcPr marL="38100" marR="38100" marT="25400" marB="25400" anchor="b"/>
                </a:tc>
                <a:tc>
                  <a:txBody>
                    <a:bodyPr/>
                    <a:lstStyle/>
                    <a:p>
                      <a:pPr algn="ctr" rtl="0" fontAlgn="b"/>
                      <a:r>
                        <a:rPr lang="en-US">
                          <a:effectLst/>
                        </a:rPr>
                        <a:t>6</a:t>
                      </a:r>
                    </a:p>
                  </a:txBody>
                  <a:tcPr marL="38100" marR="38100" marT="25400" marB="25400" anchor="b"/>
                </a:tc>
                <a:tc>
                  <a:txBody>
                    <a:bodyPr/>
                    <a:lstStyle/>
                    <a:p>
                      <a:pPr algn="ctr" rtl="0" fontAlgn="b"/>
                      <a:r>
                        <a:rPr lang="en-US">
                          <a:effectLst/>
                        </a:rPr>
                        <a:t>10</a:t>
                      </a:r>
                    </a:p>
                  </a:txBody>
                  <a:tcPr marL="38100" marR="38100" marT="25400" marB="25400" anchor="b"/>
                </a:tc>
                <a:tc>
                  <a:txBody>
                    <a:bodyPr/>
                    <a:lstStyle/>
                    <a:p>
                      <a:pPr algn="ctr" rtl="0" fontAlgn="b"/>
                      <a:r>
                        <a:rPr lang="en-US">
                          <a:effectLst/>
                        </a:rPr>
                        <a:t>7</a:t>
                      </a:r>
                    </a:p>
                  </a:txBody>
                  <a:tcPr marL="38100" marR="38100" marT="25400" marB="25400" anchor="b"/>
                </a:tc>
                <a:tc>
                  <a:txBody>
                    <a:bodyPr/>
                    <a:lstStyle/>
                    <a:p>
                      <a:pPr algn="ctr" rtl="0" fontAlgn="b"/>
                      <a:r>
                        <a:rPr lang="en-US">
                          <a:effectLst/>
                        </a:rPr>
                        <a:t>9</a:t>
                      </a:r>
                    </a:p>
                  </a:txBody>
                  <a:tcPr marL="38100" marR="38100" marT="25400" marB="25400" anchor="b"/>
                </a:tc>
                <a:tc>
                  <a:txBody>
                    <a:bodyPr/>
                    <a:lstStyle/>
                    <a:p>
                      <a:pPr algn="ctr" rtl="0" fontAlgn="b"/>
                      <a:r>
                        <a:rPr lang="en-US">
                          <a:effectLst/>
                        </a:rPr>
                        <a:t>10</a:t>
                      </a:r>
                    </a:p>
                  </a:txBody>
                  <a:tcPr marL="38100" marR="38100" marT="25400" marB="25400" anchor="b"/>
                </a:tc>
                <a:tc>
                  <a:txBody>
                    <a:bodyPr/>
                    <a:lstStyle/>
                    <a:p>
                      <a:pPr algn="ctr" rtl="0" fontAlgn="b"/>
                      <a:r>
                        <a:rPr lang="en-US">
                          <a:effectLst/>
                        </a:rPr>
                        <a:t>7</a:t>
                      </a:r>
                    </a:p>
                  </a:txBody>
                  <a:tcPr marL="38100" marR="38100" marT="25400" marB="25400" anchor="b"/>
                </a:tc>
              </a:tr>
              <a:tr h="255300">
                <a:tc>
                  <a:txBody>
                    <a:bodyPr/>
                    <a:lstStyle/>
                    <a:p>
                      <a:pPr algn="ctr" rtl="0" fontAlgn="b"/>
                      <a:r>
                        <a:rPr lang="en-US">
                          <a:effectLst/>
                        </a:rPr>
                        <a:t>10</a:t>
                      </a:r>
                    </a:p>
                  </a:txBody>
                  <a:tcPr marL="38100" marR="38100" marT="25400" marB="25400" anchor="b"/>
                </a:tc>
                <a:tc>
                  <a:txBody>
                    <a:bodyPr/>
                    <a:lstStyle/>
                    <a:p>
                      <a:pPr algn="ctr" rtl="0" fontAlgn="b"/>
                      <a:r>
                        <a:rPr lang="en-US">
                          <a:effectLst/>
                        </a:rPr>
                        <a:t>10</a:t>
                      </a:r>
                    </a:p>
                  </a:txBody>
                  <a:tcPr marL="38100" marR="38100" marT="25400" marB="25400" anchor="b"/>
                </a:tc>
                <a:tc>
                  <a:txBody>
                    <a:bodyPr/>
                    <a:lstStyle/>
                    <a:p>
                      <a:pPr algn="ctr" rtl="0" fontAlgn="b"/>
                      <a:r>
                        <a:rPr lang="en-US">
                          <a:effectLst/>
                        </a:rPr>
                        <a:t>10</a:t>
                      </a:r>
                    </a:p>
                  </a:txBody>
                  <a:tcPr marL="38100" marR="38100" marT="25400" marB="25400" anchor="b"/>
                </a:tc>
                <a:tc>
                  <a:txBody>
                    <a:bodyPr/>
                    <a:lstStyle/>
                    <a:p>
                      <a:pPr algn="ctr" rtl="0" fontAlgn="b"/>
                      <a:r>
                        <a:rPr lang="en-US">
                          <a:effectLst/>
                        </a:rPr>
                        <a:t>7</a:t>
                      </a:r>
                    </a:p>
                  </a:txBody>
                  <a:tcPr marL="38100" marR="38100" marT="25400" marB="25400" anchor="b"/>
                </a:tc>
                <a:tc>
                  <a:txBody>
                    <a:bodyPr/>
                    <a:lstStyle/>
                    <a:p>
                      <a:pPr algn="ctr" rtl="0" fontAlgn="b"/>
                      <a:r>
                        <a:rPr lang="en-US">
                          <a:effectLst/>
                        </a:rPr>
                        <a:t>10</a:t>
                      </a:r>
                    </a:p>
                  </a:txBody>
                  <a:tcPr marL="38100" marR="38100" marT="25400" marB="25400" anchor="b"/>
                </a:tc>
                <a:tc>
                  <a:txBody>
                    <a:bodyPr/>
                    <a:lstStyle/>
                    <a:p>
                      <a:pPr algn="ctr" rtl="0" fontAlgn="b"/>
                      <a:r>
                        <a:rPr lang="en-US">
                          <a:effectLst/>
                        </a:rPr>
                        <a:t>10</a:t>
                      </a:r>
                    </a:p>
                  </a:txBody>
                  <a:tcPr marL="38100" marR="38100" marT="25400" marB="25400" anchor="b"/>
                </a:tc>
                <a:tc>
                  <a:txBody>
                    <a:bodyPr/>
                    <a:lstStyle/>
                    <a:p>
                      <a:pPr algn="ctr" rtl="0" fontAlgn="b"/>
                      <a:r>
                        <a:rPr lang="en-US">
                          <a:effectLst/>
                        </a:rPr>
                        <a:t>10</a:t>
                      </a:r>
                    </a:p>
                  </a:txBody>
                  <a:tcPr marL="38100" marR="38100" marT="25400" marB="25400" anchor="b"/>
                </a:tc>
                <a:tc>
                  <a:txBody>
                    <a:bodyPr/>
                    <a:lstStyle/>
                    <a:p>
                      <a:pPr algn="ctr" rtl="0" fontAlgn="b"/>
                      <a:r>
                        <a:rPr lang="en-US">
                          <a:effectLst/>
                        </a:rPr>
                        <a:t>10</a:t>
                      </a:r>
                    </a:p>
                  </a:txBody>
                  <a:tcPr marL="38100" marR="38100" marT="25400" marB="25400" anchor="b"/>
                </a:tc>
                <a:tc>
                  <a:txBody>
                    <a:bodyPr/>
                    <a:lstStyle/>
                    <a:p>
                      <a:pPr algn="ctr" rtl="0" fontAlgn="b"/>
                      <a:r>
                        <a:rPr lang="en-US">
                          <a:effectLst/>
                        </a:rPr>
                        <a:t>10</a:t>
                      </a:r>
                    </a:p>
                  </a:txBody>
                  <a:tcPr marL="38100" marR="38100" marT="25400" marB="25400" anchor="b"/>
                </a:tc>
                <a:tc>
                  <a:txBody>
                    <a:bodyPr/>
                    <a:lstStyle/>
                    <a:p>
                      <a:pPr algn="ctr" rtl="0" fontAlgn="b"/>
                      <a:r>
                        <a:rPr lang="en-US">
                          <a:effectLst/>
                        </a:rPr>
                        <a:t>10</a:t>
                      </a:r>
                    </a:p>
                  </a:txBody>
                  <a:tcPr marL="38100" marR="38100" marT="25400" marB="25400" anchor="b"/>
                </a:tc>
                <a:tc>
                  <a:txBody>
                    <a:bodyPr/>
                    <a:lstStyle/>
                    <a:p>
                      <a:pPr algn="ctr" rtl="0" fontAlgn="b"/>
                      <a:r>
                        <a:rPr lang="en-US">
                          <a:effectLst/>
                        </a:rPr>
                        <a:t>10</a:t>
                      </a:r>
                    </a:p>
                  </a:txBody>
                  <a:tcPr marL="38100" marR="38100" marT="25400" marB="25400" anchor="b"/>
                </a:tc>
                <a:tc>
                  <a:txBody>
                    <a:bodyPr/>
                    <a:lstStyle/>
                    <a:p>
                      <a:pPr algn="ctr" rtl="0" fontAlgn="b"/>
                      <a:r>
                        <a:rPr lang="en-US">
                          <a:effectLst/>
                        </a:rPr>
                        <a:t>10</a:t>
                      </a:r>
                    </a:p>
                  </a:txBody>
                  <a:tcPr marL="38100" marR="38100" marT="25400" marB="25400" anchor="b"/>
                </a:tc>
                <a:tc>
                  <a:txBody>
                    <a:bodyPr/>
                    <a:lstStyle/>
                    <a:p>
                      <a:pPr algn="ctr" rtl="0" fontAlgn="b"/>
                      <a:r>
                        <a:rPr lang="en-US">
                          <a:effectLst/>
                        </a:rPr>
                        <a:t>10</a:t>
                      </a:r>
                    </a:p>
                  </a:txBody>
                  <a:tcPr marL="38100" marR="38100" marT="25400" marB="25400" anchor="b"/>
                </a:tc>
                <a:tc>
                  <a:txBody>
                    <a:bodyPr/>
                    <a:lstStyle/>
                    <a:p>
                      <a:pPr algn="ctr" rtl="0" fontAlgn="b"/>
                      <a:r>
                        <a:rPr lang="en-US">
                          <a:effectLst/>
                        </a:rPr>
                        <a:t>10</a:t>
                      </a:r>
                    </a:p>
                  </a:txBody>
                  <a:tcPr marL="38100" marR="38100" marT="25400" marB="25400" anchor="b"/>
                </a:tc>
                <a:tc>
                  <a:txBody>
                    <a:bodyPr/>
                    <a:lstStyle/>
                    <a:p>
                      <a:pPr algn="ctr" rtl="0" fontAlgn="b"/>
                      <a:r>
                        <a:rPr lang="en-US">
                          <a:effectLst/>
                        </a:rPr>
                        <a:t>10</a:t>
                      </a:r>
                    </a:p>
                  </a:txBody>
                  <a:tcPr marL="38100" marR="38100" marT="25400" marB="25400" anchor="b"/>
                </a:tc>
                <a:tc>
                  <a:txBody>
                    <a:bodyPr/>
                    <a:lstStyle/>
                    <a:p>
                      <a:pPr algn="ctr" rtl="0" fontAlgn="b"/>
                      <a:r>
                        <a:rPr lang="en-US">
                          <a:effectLst/>
                        </a:rPr>
                        <a:t>9</a:t>
                      </a:r>
                    </a:p>
                  </a:txBody>
                  <a:tcPr marL="38100" marR="38100" marT="25400" marB="25400" anchor="b"/>
                </a:tc>
              </a:tr>
              <a:tr h="255300">
                <a:tc>
                  <a:txBody>
                    <a:bodyPr/>
                    <a:lstStyle/>
                    <a:p>
                      <a:pPr algn="ctr" rtl="0" fontAlgn="b"/>
                      <a:r>
                        <a:rPr lang="en-US">
                          <a:effectLst/>
                        </a:rPr>
                        <a:t>9</a:t>
                      </a:r>
                    </a:p>
                  </a:txBody>
                  <a:tcPr marL="38100" marR="38100" marT="25400" marB="25400" anchor="b"/>
                </a:tc>
                <a:tc>
                  <a:txBody>
                    <a:bodyPr/>
                    <a:lstStyle/>
                    <a:p>
                      <a:pPr algn="ctr" rtl="0" fontAlgn="b"/>
                      <a:r>
                        <a:rPr lang="en-US">
                          <a:effectLst/>
                        </a:rPr>
                        <a:t>6</a:t>
                      </a:r>
                    </a:p>
                  </a:txBody>
                  <a:tcPr marL="38100" marR="38100" marT="25400" marB="25400" anchor="b"/>
                </a:tc>
                <a:tc>
                  <a:txBody>
                    <a:bodyPr/>
                    <a:lstStyle/>
                    <a:p>
                      <a:pPr algn="ctr" rtl="0" fontAlgn="b"/>
                      <a:r>
                        <a:rPr lang="en-US">
                          <a:effectLst/>
                        </a:rPr>
                        <a:t>8</a:t>
                      </a:r>
                    </a:p>
                  </a:txBody>
                  <a:tcPr marL="38100" marR="38100" marT="25400" marB="25400" anchor="b"/>
                </a:tc>
                <a:tc>
                  <a:txBody>
                    <a:bodyPr/>
                    <a:lstStyle/>
                    <a:p>
                      <a:pPr algn="ctr" rtl="0" fontAlgn="b"/>
                      <a:r>
                        <a:rPr lang="en-US">
                          <a:effectLst/>
                        </a:rPr>
                        <a:t>10</a:t>
                      </a:r>
                    </a:p>
                  </a:txBody>
                  <a:tcPr marL="38100" marR="38100" marT="25400" marB="25400" anchor="b"/>
                </a:tc>
                <a:tc>
                  <a:txBody>
                    <a:bodyPr/>
                    <a:lstStyle/>
                    <a:p>
                      <a:pPr algn="ctr" rtl="0" fontAlgn="b"/>
                      <a:r>
                        <a:rPr lang="en-US">
                          <a:effectLst/>
                        </a:rPr>
                        <a:t>9</a:t>
                      </a:r>
                    </a:p>
                  </a:txBody>
                  <a:tcPr marL="38100" marR="38100" marT="25400" marB="25400" anchor="b"/>
                </a:tc>
                <a:tc>
                  <a:txBody>
                    <a:bodyPr/>
                    <a:lstStyle/>
                    <a:p>
                      <a:pPr algn="ctr" rtl="0" fontAlgn="b"/>
                      <a:r>
                        <a:rPr lang="en-US">
                          <a:effectLst/>
                        </a:rPr>
                        <a:t>10</a:t>
                      </a:r>
                    </a:p>
                  </a:txBody>
                  <a:tcPr marL="38100" marR="38100" marT="25400" marB="25400" anchor="b"/>
                </a:tc>
                <a:tc>
                  <a:txBody>
                    <a:bodyPr/>
                    <a:lstStyle/>
                    <a:p>
                      <a:pPr algn="ctr" rtl="0" fontAlgn="b"/>
                      <a:r>
                        <a:rPr lang="en-US">
                          <a:effectLst/>
                        </a:rPr>
                        <a:t>7</a:t>
                      </a:r>
                    </a:p>
                  </a:txBody>
                  <a:tcPr marL="38100" marR="38100" marT="25400" marB="25400" anchor="b"/>
                </a:tc>
                <a:tc>
                  <a:txBody>
                    <a:bodyPr/>
                    <a:lstStyle/>
                    <a:p>
                      <a:pPr algn="ctr" rtl="0" fontAlgn="b"/>
                      <a:r>
                        <a:rPr lang="en-US">
                          <a:effectLst/>
                        </a:rPr>
                        <a:t>9</a:t>
                      </a:r>
                    </a:p>
                  </a:txBody>
                  <a:tcPr marL="38100" marR="38100" marT="25400" marB="25400" anchor="b"/>
                </a:tc>
                <a:tc>
                  <a:txBody>
                    <a:bodyPr/>
                    <a:lstStyle/>
                    <a:p>
                      <a:pPr algn="ctr" rtl="0" fontAlgn="b"/>
                      <a:r>
                        <a:rPr lang="en-US">
                          <a:effectLst/>
                        </a:rPr>
                        <a:t>10</a:t>
                      </a:r>
                    </a:p>
                  </a:txBody>
                  <a:tcPr marL="38100" marR="38100" marT="25400" marB="25400" anchor="b"/>
                </a:tc>
                <a:tc>
                  <a:txBody>
                    <a:bodyPr/>
                    <a:lstStyle/>
                    <a:p>
                      <a:pPr algn="ctr" rtl="0" fontAlgn="b"/>
                      <a:r>
                        <a:rPr lang="en-US">
                          <a:effectLst/>
                        </a:rPr>
                        <a:t>9</a:t>
                      </a:r>
                    </a:p>
                  </a:txBody>
                  <a:tcPr marL="38100" marR="38100" marT="25400" marB="25400" anchor="b"/>
                </a:tc>
                <a:tc>
                  <a:txBody>
                    <a:bodyPr/>
                    <a:lstStyle/>
                    <a:p>
                      <a:pPr algn="ctr" rtl="0" fontAlgn="b"/>
                      <a:r>
                        <a:rPr lang="en-US">
                          <a:effectLst/>
                        </a:rPr>
                        <a:t>8</a:t>
                      </a:r>
                    </a:p>
                  </a:txBody>
                  <a:tcPr marL="38100" marR="38100" marT="25400" marB="25400" anchor="b"/>
                </a:tc>
                <a:tc>
                  <a:txBody>
                    <a:bodyPr/>
                    <a:lstStyle/>
                    <a:p>
                      <a:pPr algn="ctr" rtl="0" fontAlgn="b"/>
                      <a:r>
                        <a:rPr lang="en-US">
                          <a:effectLst/>
                        </a:rPr>
                        <a:t>8</a:t>
                      </a:r>
                    </a:p>
                  </a:txBody>
                  <a:tcPr marL="38100" marR="38100" marT="25400" marB="25400" anchor="b"/>
                </a:tc>
                <a:tc>
                  <a:txBody>
                    <a:bodyPr/>
                    <a:lstStyle/>
                    <a:p>
                      <a:pPr algn="ctr" rtl="0" fontAlgn="b"/>
                      <a:r>
                        <a:rPr lang="en-US">
                          <a:effectLst/>
                        </a:rPr>
                        <a:t>6</a:t>
                      </a:r>
                    </a:p>
                  </a:txBody>
                  <a:tcPr marL="38100" marR="38100" marT="25400" marB="25400" anchor="b"/>
                </a:tc>
                <a:tc>
                  <a:txBody>
                    <a:bodyPr/>
                    <a:lstStyle/>
                    <a:p>
                      <a:pPr algn="ctr" rtl="0" fontAlgn="b"/>
                      <a:r>
                        <a:rPr lang="en-US">
                          <a:effectLst/>
                        </a:rPr>
                        <a:t>9</a:t>
                      </a:r>
                    </a:p>
                  </a:txBody>
                  <a:tcPr marL="38100" marR="38100" marT="25400" marB="25400" anchor="b"/>
                </a:tc>
                <a:tc>
                  <a:txBody>
                    <a:bodyPr/>
                    <a:lstStyle/>
                    <a:p>
                      <a:pPr algn="ctr" rtl="0" fontAlgn="b"/>
                      <a:r>
                        <a:rPr lang="en-US">
                          <a:effectLst/>
                        </a:rPr>
                        <a:t>9</a:t>
                      </a:r>
                    </a:p>
                  </a:txBody>
                  <a:tcPr marL="38100" marR="38100" marT="25400" marB="25400" anchor="b"/>
                </a:tc>
                <a:tc>
                  <a:txBody>
                    <a:bodyPr/>
                    <a:lstStyle/>
                    <a:p>
                      <a:pPr algn="ctr" rtl="0" fontAlgn="b"/>
                      <a:r>
                        <a:rPr lang="en-US">
                          <a:effectLst/>
                        </a:rPr>
                        <a:t>8</a:t>
                      </a:r>
                    </a:p>
                  </a:txBody>
                  <a:tcPr marL="38100" marR="38100" marT="25400" marB="25400" anchor="b"/>
                </a:tc>
              </a:tr>
              <a:tr h="255300">
                <a:tc>
                  <a:txBody>
                    <a:bodyPr/>
                    <a:lstStyle/>
                    <a:p>
                      <a:pPr algn="ctr" rtl="0" fontAlgn="b"/>
                      <a:r>
                        <a:rPr lang="en-US">
                          <a:effectLst/>
                        </a:rPr>
                        <a:t>9</a:t>
                      </a:r>
                    </a:p>
                  </a:txBody>
                  <a:tcPr marL="38100" marR="38100" marT="25400" marB="25400" anchor="b"/>
                </a:tc>
                <a:tc>
                  <a:txBody>
                    <a:bodyPr/>
                    <a:lstStyle/>
                    <a:p>
                      <a:pPr algn="ctr" rtl="0" fontAlgn="b"/>
                      <a:r>
                        <a:rPr lang="en-US">
                          <a:effectLst/>
                        </a:rPr>
                        <a:t>8</a:t>
                      </a:r>
                    </a:p>
                  </a:txBody>
                  <a:tcPr marL="38100" marR="38100" marT="25400" marB="25400" anchor="b"/>
                </a:tc>
                <a:tc>
                  <a:txBody>
                    <a:bodyPr/>
                    <a:lstStyle/>
                    <a:p>
                      <a:pPr algn="ctr" rtl="0" fontAlgn="b"/>
                      <a:r>
                        <a:rPr lang="en-US">
                          <a:effectLst/>
                        </a:rPr>
                        <a:t>10</a:t>
                      </a:r>
                    </a:p>
                  </a:txBody>
                  <a:tcPr marL="38100" marR="38100" marT="25400" marB="25400" anchor="b"/>
                </a:tc>
                <a:tc>
                  <a:txBody>
                    <a:bodyPr/>
                    <a:lstStyle/>
                    <a:p>
                      <a:pPr algn="ctr" rtl="0" fontAlgn="b"/>
                      <a:r>
                        <a:rPr lang="en-US">
                          <a:effectLst/>
                        </a:rPr>
                        <a:t>9</a:t>
                      </a:r>
                    </a:p>
                  </a:txBody>
                  <a:tcPr marL="38100" marR="38100" marT="25400" marB="25400" anchor="b"/>
                </a:tc>
                <a:tc>
                  <a:txBody>
                    <a:bodyPr/>
                    <a:lstStyle/>
                    <a:p>
                      <a:pPr algn="ctr" rtl="0" fontAlgn="b"/>
                      <a:r>
                        <a:rPr lang="en-US">
                          <a:effectLst/>
                        </a:rPr>
                        <a:t>9</a:t>
                      </a:r>
                    </a:p>
                  </a:txBody>
                  <a:tcPr marL="38100" marR="38100" marT="25400" marB="25400" anchor="b"/>
                </a:tc>
                <a:tc>
                  <a:txBody>
                    <a:bodyPr/>
                    <a:lstStyle/>
                    <a:p>
                      <a:pPr algn="ctr" rtl="0" fontAlgn="b"/>
                      <a:r>
                        <a:rPr lang="en-US">
                          <a:effectLst/>
                        </a:rPr>
                        <a:t>10</a:t>
                      </a:r>
                    </a:p>
                  </a:txBody>
                  <a:tcPr marL="38100" marR="38100" marT="25400" marB="25400" anchor="b"/>
                </a:tc>
                <a:tc>
                  <a:txBody>
                    <a:bodyPr/>
                    <a:lstStyle/>
                    <a:p>
                      <a:pPr algn="ctr" rtl="0" fontAlgn="b"/>
                      <a:r>
                        <a:rPr lang="en-US">
                          <a:effectLst/>
                        </a:rPr>
                        <a:t>9</a:t>
                      </a:r>
                    </a:p>
                  </a:txBody>
                  <a:tcPr marL="38100" marR="38100" marT="25400" marB="25400" anchor="b"/>
                </a:tc>
                <a:tc>
                  <a:txBody>
                    <a:bodyPr/>
                    <a:lstStyle/>
                    <a:p>
                      <a:pPr algn="ctr" rtl="0" fontAlgn="b"/>
                      <a:r>
                        <a:rPr lang="en-US">
                          <a:effectLst/>
                        </a:rPr>
                        <a:t>7</a:t>
                      </a:r>
                    </a:p>
                  </a:txBody>
                  <a:tcPr marL="38100" marR="38100" marT="25400" marB="25400" anchor="b"/>
                </a:tc>
                <a:tc>
                  <a:txBody>
                    <a:bodyPr/>
                    <a:lstStyle/>
                    <a:p>
                      <a:pPr algn="ctr" rtl="0" fontAlgn="b"/>
                      <a:r>
                        <a:rPr lang="en-US">
                          <a:effectLst/>
                        </a:rPr>
                        <a:t>6</a:t>
                      </a:r>
                    </a:p>
                  </a:txBody>
                  <a:tcPr marL="38100" marR="38100" marT="25400" marB="25400" anchor="b"/>
                </a:tc>
                <a:tc>
                  <a:txBody>
                    <a:bodyPr/>
                    <a:lstStyle/>
                    <a:p>
                      <a:pPr algn="ctr" rtl="0" fontAlgn="b"/>
                      <a:r>
                        <a:rPr lang="en-US">
                          <a:effectLst/>
                        </a:rPr>
                        <a:t>6</a:t>
                      </a:r>
                    </a:p>
                  </a:txBody>
                  <a:tcPr marL="38100" marR="38100" marT="25400" marB="25400" anchor="b"/>
                </a:tc>
                <a:tc>
                  <a:txBody>
                    <a:bodyPr/>
                    <a:lstStyle/>
                    <a:p>
                      <a:pPr algn="ctr" rtl="0" fontAlgn="b"/>
                      <a:r>
                        <a:rPr lang="en-US">
                          <a:effectLst/>
                        </a:rPr>
                        <a:t>7</a:t>
                      </a:r>
                    </a:p>
                  </a:txBody>
                  <a:tcPr marL="38100" marR="38100" marT="25400" marB="25400" anchor="b"/>
                </a:tc>
                <a:tc>
                  <a:txBody>
                    <a:bodyPr/>
                    <a:lstStyle/>
                    <a:p>
                      <a:pPr algn="ctr" rtl="0" fontAlgn="b"/>
                      <a:r>
                        <a:rPr lang="en-US">
                          <a:effectLst/>
                        </a:rPr>
                        <a:t>7</a:t>
                      </a:r>
                    </a:p>
                  </a:txBody>
                  <a:tcPr marL="38100" marR="38100" marT="25400" marB="25400" anchor="b"/>
                </a:tc>
                <a:tc>
                  <a:txBody>
                    <a:bodyPr/>
                    <a:lstStyle/>
                    <a:p>
                      <a:pPr algn="ctr" rtl="0" fontAlgn="b"/>
                      <a:r>
                        <a:rPr lang="en-US">
                          <a:effectLst/>
                        </a:rPr>
                        <a:t>8</a:t>
                      </a:r>
                    </a:p>
                  </a:txBody>
                  <a:tcPr marL="38100" marR="38100" marT="25400" marB="25400" anchor="b"/>
                </a:tc>
                <a:tc>
                  <a:txBody>
                    <a:bodyPr/>
                    <a:lstStyle/>
                    <a:p>
                      <a:pPr algn="ctr" rtl="0" fontAlgn="b"/>
                      <a:r>
                        <a:rPr lang="en-US">
                          <a:effectLst/>
                        </a:rPr>
                        <a:t>9</a:t>
                      </a:r>
                    </a:p>
                  </a:txBody>
                  <a:tcPr marL="38100" marR="38100" marT="25400" marB="25400" anchor="b"/>
                </a:tc>
                <a:tc>
                  <a:txBody>
                    <a:bodyPr/>
                    <a:lstStyle/>
                    <a:p>
                      <a:pPr algn="ctr" rtl="0" fontAlgn="b"/>
                      <a:r>
                        <a:rPr lang="en-US">
                          <a:effectLst/>
                        </a:rPr>
                        <a:t>10</a:t>
                      </a:r>
                    </a:p>
                  </a:txBody>
                  <a:tcPr marL="38100" marR="38100" marT="25400" marB="25400" anchor="b"/>
                </a:tc>
                <a:tc>
                  <a:txBody>
                    <a:bodyPr/>
                    <a:lstStyle/>
                    <a:p>
                      <a:pPr algn="ctr" rtl="0" fontAlgn="b"/>
                      <a:r>
                        <a:rPr lang="en-US">
                          <a:effectLst/>
                        </a:rPr>
                        <a:t>8</a:t>
                      </a:r>
                    </a:p>
                  </a:txBody>
                  <a:tcPr marL="38100" marR="38100" marT="25400" marB="25400" anchor="b"/>
                </a:tc>
              </a:tr>
              <a:tr h="434106">
                <a:tc>
                  <a:txBody>
                    <a:bodyPr/>
                    <a:lstStyle/>
                    <a:p>
                      <a:pPr algn="ctr" rtl="0" fontAlgn="b"/>
                      <a:r>
                        <a:rPr lang="hr-HR" dirty="0" smtClean="0">
                          <a:effectLst/>
                        </a:rPr>
                        <a:t>8.83</a:t>
                      </a:r>
                      <a:endParaRPr lang="hr-HR" dirty="0">
                        <a:effectLst/>
                      </a:endParaRPr>
                    </a:p>
                  </a:txBody>
                  <a:tcPr marL="38100" marR="38100" marT="25400" marB="25400" anchor="b"/>
                </a:tc>
                <a:tc>
                  <a:txBody>
                    <a:bodyPr/>
                    <a:lstStyle/>
                    <a:p>
                      <a:pPr algn="ctr" rtl="0" fontAlgn="b"/>
                      <a:r>
                        <a:rPr lang="hr-HR" dirty="0" smtClean="0">
                          <a:solidFill>
                            <a:srgbClr val="FF0000"/>
                          </a:solidFill>
                          <a:effectLst/>
                        </a:rPr>
                        <a:t>8.33</a:t>
                      </a:r>
                      <a:endParaRPr lang="hr-HR" dirty="0">
                        <a:solidFill>
                          <a:srgbClr val="FF0000"/>
                        </a:solidFill>
                        <a:effectLst/>
                      </a:endParaRPr>
                    </a:p>
                  </a:txBody>
                  <a:tcPr marL="38100" marR="38100" marT="25400" marB="25400" anchor="b"/>
                </a:tc>
                <a:tc>
                  <a:txBody>
                    <a:bodyPr/>
                    <a:lstStyle/>
                    <a:p>
                      <a:pPr algn="ctr" rtl="0" fontAlgn="b"/>
                      <a:r>
                        <a:rPr lang="hr-HR">
                          <a:effectLst/>
                        </a:rPr>
                        <a:t>8.5</a:t>
                      </a:r>
                    </a:p>
                  </a:txBody>
                  <a:tcPr marL="38100" marR="38100" marT="25400" marB="25400" anchor="b"/>
                </a:tc>
                <a:tc>
                  <a:txBody>
                    <a:bodyPr/>
                    <a:lstStyle/>
                    <a:p>
                      <a:pPr algn="ctr" rtl="0" fontAlgn="b"/>
                      <a:r>
                        <a:rPr lang="en-US">
                          <a:effectLst/>
                        </a:rPr>
                        <a:t>9</a:t>
                      </a:r>
                    </a:p>
                  </a:txBody>
                  <a:tcPr marL="38100" marR="38100" marT="25400" marB="25400" anchor="b"/>
                </a:tc>
                <a:tc>
                  <a:txBody>
                    <a:bodyPr/>
                    <a:lstStyle/>
                    <a:p>
                      <a:pPr algn="ctr" rtl="0" fontAlgn="b"/>
                      <a:r>
                        <a:rPr lang="is-IS" dirty="0" smtClean="0">
                          <a:effectLst/>
                        </a:rPr>
                        <a:t>8.67</a:t>
                      </a:r>
                      <a:endParaRPr lang="is-IS" dirty="0">
                        <a:effectLst/>
                      </a:endParaRPr>
                    </a:p>
                  </a:txBody>
                  <a:tcPr marL="38100" marR="38100" marT="25400" marB="25400" anchor="b"/>
                </a:tc>
                <a:tc>
                  <a:txBody>
                    <a:bodyPr/>
                    <a:lstStyle/>
                    <a:p>
                      <a:pPr algn="ctr" rtl="0" fontAlgn="b"/>
                      <a:r>
                        <a:rPr lang="en-US">
                          <a:effectLst/>
                        </a:rPr>
                        <a:t>9</a:t>
                      </a:r>
                    </a:p>
                  </a:txBody>
                  <a:tcPr marL="38100" marR="38100" marT="25400" marB="25400" anchor="b"/>
                </a:tc>
                <a:tc>
                  <a:txBody>
                    <a:bodyPr/>
                    <a:lstStyle/>
                    <a:p>
                      <a:pPr algn="ctr" rtl="0" fontAlgn="b"/>
                      <a:r>
                        <a:rPr lang="en-US">
                          <a:effectLst/>
                        </a:rPr>
                        <a:t>9</a:t>
                      </a:r>
                    </a:p>
                  </a:txBody>
                  <a:tcPr marL="38100" marR="38100" marT="25400" marB="25400" anchor="b"/>
                </a:tc>
                <a:tc>
                  <a:txBody>
                    <a:bodyPr/>
                    <a:lstStyle/>
                    <a:p>
                      <a:pPr algn="ctr" rtl="0" fontAlgn="b"/>
                      <a:r>
                        <a:rPr lang="en-US">
                          <a:effectLst/>
                        </a:rPr>
                        <a:t>9</a:t>
                      </a:r>
                    </a:p>
                  </a:txBody>
                  <a:tcPr marL="38100" marR="38100" marT="25400" marB="25400" anchor="b"/>
                </a:tc>
                <a:tc>
                  <a:txBody>
                    <a:bodyPr/>
                    <a:lstStyle/>
                    <a:p>
                      <a:pPr algn="ctr" rtl="0" fontAlgn="b"/>
                      <a:r>
                        <a:rPr lang="hr-HR" dirty="0" smtClean="0">
                          <a:effectLst/>
                        </a:rPr>
                        <a:t>8.83</a:t>
                      </a:r>
                      <a:endParaRPr lang="hr-HR" dirty="0">
                        <a:effectLst/>
                      </a:endParaRPr>
                    </a:p>
                  </a:txBody>
                  <a:tcPr marL="38100" marR="38100" marT="25400" marB="25400" anchor="b"/>
                </a:tc>
                <a:tc>
                  <a:txBody>
                    <a:bodyPr/>
                    <a:lstStyle/>
                    <a:p>
                      <a:pPr algn="ctr" rtl="0" fontAlgn="b"/>
                      <a:r>
                        <a:rPr lang="hr-HR" dirty="0" smtClean="0">
                          <a:effectLst/>
                        </a:rPr>
                        <a:t>8.83</a:t>
                      </a:r>
                      <a:endParaRPr lang="hr-HR" dirty="0">
                        <a:effectLst/>
                      </a:endParaRPr>
                    </a:p>
                  </a:txBody>
                  <a:tcPr marL="38100" marR="38100" marT="25400" marB="25400" anchor="b"/>
                </a:tc>
                <a:tc>
                  <a:txBody>
                    <a:bodyPr/>
                    <a:lstStyle/>
                    <a:p>
                      <a:pPr algn="ctr" rtl="0" fontAlgn="b"/>
                      <a:r>
                        <a:rPr lang="hr-HR">
                          <a:effectLst/>
                        </a:rPr>
                        <a:t>8.5</a:t>
                      </a:r>
                    </a:p>
                  </a:txBody>
                  <a:tcPr marL="38100" marR="38100" marT="25400" marB="25400" anchor="b"/>
                </a:tc>
                <a:tc>
                  <a:txBody>
                    <a:bodyPr/>
                    <a:lstStyle/>
                    <a:p>
                      <a:pPr algn="ctr" rtl="0" fontAlgn="b"/>
                      <a:r>
                        <a:rPr lang="hr-HR">
                          <a:effectLst/>
                        </a:rPr>
                        <a:t>8.5</a:t>
                      </a:r>
                    </a:p>
                  </a:txBody>
                  <a:tcPr marL="38100" marR="38100" marT="25400" marB="25400" anchor="b"/>
                </a:tc>
                <a:tc>
                  <a:txBody>
                    <a:bodyPr/>
                    <a:lstStyle/>
                    <a:p>
                      <a:pPr algn="ctr" rtl="0" fontAlgn="b"/>
                      <a:r>
                        <a:rPr lang="is-IS" dirty="0" smtClean="0">
                          <a:effectLst/>
                        </a:rPr>
                        <a:t>8.67</a:t>
                      </a:r>
                      <a:endParaRPr lang="is-IS" dirty="0">
                        <a:effectLst/>
                      </a:endParaRPr>
                    </a:p>
                  </a:txBody>
                  <a:tcPr marL="38100" marR="38100" marT="25400" marB="25400" anchor="b"/>
                </a:tc>
                <a:tc>
                  <a:txBody>
                    <a:bodyPr/>
                    <a:lstStyle/>
                    <a:p>
                      <a:pPr algn="ctr" rtl="0" fontAlgn="b"/>
                      <a:r>
                        <a:rPr lang="en-US" dirty="0">
                          <a:solidFill>
                            <a:srgbClr val="FF0000"/>
                          </a:solidFill>
                          <a:effectLst/>
                        </a:rPr>
                        <a:t>8</a:t>
                      </a:r>
                    </a:p>
                  </a:txBody>
                  <a:tcPr marL="38100" marR="38100" marT="25400" marB="25400" anchor="b"/>
                </a:tc>
                <a:tc>
                  <a:txBody>
                    <a:bodyPr/>
                    <a:lstStyle/>
                    <a:p>
                      <a:pPr algn="ctr" rtl="0" fontAlgn="b"/>
                      <a:r>
                        <a:rPr lang="is-IS" dirty="0" smtClean="0">
                          <a:solidFill>
                            <a:srgbClr val="FF0000"/>
                          </a:solidFill>
                          <a:effectLst/>
                        </a:rPr>
                        <a:t>8.17</a:t>
                      </a:r>
                      <a:endParaRPr lang="is-IS" dirty="0">
                        <a:solidFill>
                          <a:srgbClr val="FF0000"/>
                        </a:solidFill>
                        <a:effectLst/>
                      </a:endParaRPr>
                    </a:p>
                  </a:txBody>
                  <a:tcPr marL="38100" marR="38100" marT="25400" marB="25400" anchor="b"/>
                </a:tc>
                <a:tc>
                  <a:txBody>
                    <a:bodyPr/>
                    <a:lstStyle/>
                    <a:p>
                      <a:pPr algn="ctr" rtl="0" fontAlgn="b"/>
                      <a:r>
                        <a:rPr lang="hr-HR" b="1" i="1" dirty="0" smtClean="0">
                          <a:solidFill>
                            <a:srgbClr val="FF0000"/>
                          </a:solidFill>
                          <a:effectLst/>
                        </a:rPr>
                        <a:t>8.33</a:t>
                      </a:r>
                      <a:endParaRPr lang="hr-HR" b="1" i="1" dirty="0">
                        <a:solidFill>
                          <a:srgbClr val="FF0000"/>
                        </a:solidFill>
                        <a:effectLst/>
                      </a:endParaRPr>
                    </a:p>
                  </a:txBody>
                  <a:tcPr marL="38100" marR="38100" marT="25400" marB="25400" anchor="b"/>
                </a:tc>
              </a:tr>
            </a:tbl>
          </a:graphicData>
        </a:graphic>
      </p:graphicFrame>
    </p:spTree>
    <p:extLst>
      <p:ext uri="{BB962C8B-B14F-4D97-AF65-F5344CB8AC3E}">
        <p14:creationId xmlns:p14="http://schemas.microsoft.com/office/powerpoint/2010/main" val="1695434228"/>
      </p:ext>
    </p:extLst>
  </p:cSld>
  <p:clrMapOvr>
    <a:masterClrMapping/>
  </p:clrMapOvr>
  <p:transition spd="slow">
    <p:cu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31992" y="6191729"/>
            <a:ext cx="9175991" cy="666271"/>
          </a:xfrm>
          <a:prstGeom prst="rect">
            <a:avLst/>
          </a:prstGeom>
        </p:spPr>
      </p:pic>
      <p:sp>
        <p:nvSpPr>
          <p:cNvPr id="11" name="Shape 94"/>
          <p:cNvSpPr txBox="1">
            <a:spLocks/>
          </p:cNvSpPr>
          <p:nvPr/>
        </p:nvSpPr>
        <p:spPr>
          <a:xfrm>
            <a:off x="987552" y="496289"/>
            <a:ext cx="7412736" cy="2381023"/>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C7F464"/>
              </a:buClr>
              <a:buSzPct val="100000"/>
              <a:buFont typeface="Montserrat"/>
              <a:buChar char="▣"/>
              <a:defRPr sz="2400" b="0" i="0" u="none" strike="noStrike" cap="none">
                <a:solidFill>
                  <a:srgbClr val="454F5B"/>
                </a:solidFill>
                <a:latin typeface="Montserrat"/>
                <a:ea typeface="Montserrat"/>
                <a:cs typeface="Montserrat"/>
                <a:sym typeface="Montserrat"/>
              </a:defRPr>
            </a:lvl1pPr>
            <a:lvl2pPr marR="0" lvl="1" algn="l" rtl="0">
              <a:lnSpc>
                <a:spcPct val="100000"/>
              </a:lnSpc>
              <a:spcBef>
                <a:spcPts val="480"/>
              </a:spcBef>
              <a:spcAft>
                <a:spcPts val="0"/>
              </a:spcAft>
              <a:buClr>
                <a:srgbClr val="C7F464"/>
              </a:buClr>
              <a:buSzPct val="100000"/>
              <a:buFont typeface="Montserrat"/>
              <a:buChar char="□"/>
              <a:defRPr sz="2000" b="0" i="0" u="none" strike="noStrike" cap="none">
                <a:solidFill>
                  <a:srgbClr val="454F5B"/>
                </a:solidFill>
                <a:latin typeface="Montserrat"/>
                <a:ea typeface="Montserrat"/>
                <a:cs typeface="Montserrat"/>
                <a:sym typeface="Montserrat"/>
              </a:defRPr>
            </a:lvl2pPr>
            <a:lvl3pPr marR="0" lvl="2" algn="l" rtl="0">
              <a:lnSpc>
                <a:spcPct val="100000"/>
              </a:lnSpc>
              <a:spcBef>
                <a:spcPts val="480"/>
              </a:spcBef>
              <a:spcAft>
                <a:spcPts val="0"/>
              </a:spcAft>
              <a:buClr>
                <a:srgbClr val="C7F464"/>
              </a:buClr>
              <a:buSzPct val="100000"/>
              <a:buFont typeface="Montserrat"/>
              <a:buNone/>
              <a:defRPr sz="2000" b="0" i="0" u="none" strike="noStrike" cap="none">
                <a:solidFill>
                  <a:srgbClr val="454F5B"/>
                </a:solidFill>
                <a:latin typeface="Montserrat"/>
                <a:ea typeface="Montserrat"/>
                <a:cs typeface="Montserrat"/>
                <a:sym typeface="Montserrat"/>
              </a:defRPr>
            </a:lvl3pPr>
            <a:lvl4pPr marR="0" lvl="3" algn="l" rtl="0">
              <a:lnSpc>
                <a:spcPct val="100000"/>
              </a:lnSpc>
              <a:spcBef>
                <a:spcPts val="360"/>
              </a:spcBef>
              <a:spcAft>
                <a:spcPts val="0"/>
              </a:spcAft>
              <a:buClr>
                <a:srgbClr val="C7F464"/>
              </a:buClr>
              <a:buSzPct val="100000"/>
              <a:buFont typeface="Montserrat"/>
              <a:buNone/>
              <a:defRPr sz="1800" b="0" i="0" u="none" strike="noStrike" cap="none">
                <a:solidFill>
                  <a:srgbClr val="454F5B"/>
                </a:solidFill>
                <a:latin typeface="Montserrat"/>
                <a:ea typeface="Montserrat"/>
                <a:cs typeface="Montserrat"/>
                <a:sym typeface="Montserrat"/>
              </a:defRPr>
            </a:lvl4pPr>
            <a:lvl5pPr marR="0" lvl="4" algn="l" rtl="0">
              <a:lnSpc>
                <a:spcPct val="100000"/>
              </a:lnSpc>
              <a:spcBef>
                <a:spcPts val="360"/>
              </a:spcBef>
              <a:spcAft>
                <a:spcPts val="0"/>
              </a:spcAft>
              <a:buClr>
                <a:srgbClr val="C7F464"/>
              </a:buClr>
              <a:buSzPct val="100000"/>
              <a:buFont typeface="Montserrat"/>
              <a:buNone/>
              <a:defRPr sz="1800" b="0" i="0" u="none" strike="noStrike" cap="none">
                <a:solidFill>
                  <a:srgbClr val="454F5B"/>
                </a:solidFill>
                <a:latin typeface="Montserrat"/>
                <a:ea typeface="Montserrat"/>
                <a:cs typeface="Montserrat"/>
                <a:sym typeface="Montserrat"/>
              </a:defRPr>
            </a:lvl5pPr>
            <a:lvl6pPr marR="0" lvl="5" algn="l" rtl="0">
              <a:lnSpc>
                <a:spcPct val="100000"/>
              </a:lnSpc>
              <a:spcBef>
                <a:spcPts val="360"/>
              </a:spcBef>
              <a:spcAft>
                <a:spcPts val="0"/>
              </a:spcAft>
              <a:buClr>
                <a:srgbClr val="C7F464"/>
              </a:buClr>
              <a:buSzPct val="100000"/>
              <a:buFont typeface="Montserrat"/>
              <a:buNone/>
              <a:defRPr sz="1800" b="0" i="0" u="none" strike="noStrike" cap="none">
                <a:solidFill>
                  <a:srgbClr val="454F5B"/>
                </a:solidFill>
                <a:latin typeface="Montserrat"/>
                <a:ea typeface="Montserrat"/>
                <a:cs typeface="Montserrat"/>
                <a:sym typeface="Montserrat"/>
              </a:defRPr>
            </a:lvl6pPr>
            <a:lvl7pPr marR="0" lvl="6" algn="l" rtl="0">
              <a:lnSpc>
                <a:spcPct val="100000"/>
              </a:lnSpc>
              <a:spcBef>
                <a:spcPts val="360"/>
              </a:spcBef>
              <a:spcAft>
                <a:spcPts val="0"/>
              </a:spcAft>
              <a:buClr>
                <a:srgbClr val="C7F464"/>
              </a:buClr>
              <a:buSzPct val="100000"/>
              <a:buFont typeface="Montserrat"/>
              <a:buNone/>
              <a:defRPr sz="1800" b="0" i="0" u="none" strike="noStrike" cap="none">
                <a:solidFill>
                  <a:srgbClr val="454F5B"/>
                </a:solidFill>
                <a:latin typeface="Montserrat"/>
                <a:ea typeface="Montserrat"/>
                <a:cs typeface="Montserrat"/>
                <a:sym typeface="Montserrat"/>
              </a:defRPr>
            </a:lvl7pPr>
            <a:lvl8pPr marR="0" lvl="7" algn="l" rtl="0">
              <a:lnSpc>
                <a:spcPct val="100000"/>
              </a:lnSpc>
              <a:spcBef>
                <a:spcPts val="360"/>
              </a:spcBef>
              <a:spcAft>
                <a:spcPts val="0"/>
              </a:spcAft>
              <a:buClr>
                <a:srgbClr val="C7F464"/>
              </a:buClr>
              <a:buSzPct val="100000"/>
              <a:buFont typeface="Montserrat"/>
              <a:buNone/>
              <a:defRPr sz="1800" b="0" i="0" u="none" strike="noStrike" cap="none">
                <a:solidFill>
                  <a:srgbClr val="454F5B"/>
                </a:solidFill>
                <a:latin typeface="Montserrat"/>
                <a:ea typeface="Montserrat"/>
                <a:cs typeface="Montserrat"/>
                <a:sym typeface="Montserrat"/>
              </a:defRPr>
            </a:lvl8pPr>
            <a:lvl9pPr marR="0" lvl="8" algn="l" rtl="0">
              <a:lnSpc>
                <a:spcPct val="100000"/>
              </a:lnSpc>
              <a:spcBef>
                <a:spcPts val="360"/>
              </a:spcBef>
              <a:spcAft>
                <a:spcPts val="0"/>
              </a:spcAft>
              <a:buClr>
                <a:srgbClr val="C7F464"/>
              </a:buClr>
              <a:buSzPct val="100000"/>
              <a:buFont typeface="Montserrat"/>
              <a:buNone/>
              <a:defRPr sz="1800" b="0" i="0" u="none" strike="noStrike" cap="none">
                <a:solidFill>
                  <a:srgbClr val="454F5B"/>
                </a:solidFill>
                <a:latin typeface="Montserrat"/>
                <a:ea typeface="Montserrat"/>
                <a:cs typeface="Montserrat"/>
                <a:sym typeface="Montserrat"/>
              </a:defRPr>
            </a:lvl9pPr>
          </a:lstStyle>
          <a:p>
            <a:pPr algn="just">
              <a:spcBef>
                <a:spcPts val="0"/>
              </a:spcBef>
              <a:buFont typeface="Montserrat"/>
              <a:buNone/>
            </a:pPr>
            <a:r>
              <a:rPr lang="en-US" sz="2800" dirty="0" smtClean="0"/>
              <a:t>Main areas needing improvement were:</a:t>
            </a:r>
          </a:p>
          <a:p>
            <a:pPr marL="457200" indent="-457200" algn="just">
              <a:spcBef>
                <a:spcPts val="0"/>
              </a:spcBef>
              <a:buFont typeface="Montserrat"/>
              <a:buAutoNum type="arabicPeriod"/>
            </a:pPr>
            <a:r>
              <a:rPr lang="en-US" sz="2800" dirty="0" smtClean="0"/>
              <a:t>Main Page </a:t>
            </a:r>
            <a:r>
              <a:rPr lang="mr-IN" sz="2800" dirty="0" smtClean="0"/>
              <a:t>–</a:t>
            </a:r>
            <a:r>
              <a:rPr lang="en-US" sz="2800" dirty="0" smtClean="0"/>
              <a:t> 8.33 (down from 8.625)</a:t>
            </a:r>
          </a:p>
          <a:p>
            <a:pPr marL="457200" indent="-457200" algn="just">
              <a:spcBef>
                <a:spcPts val="0"/>
              </a:spcBef>
              <a:buFont typeface="Montserrat"/>
              <a:buAutoNum type="arabicPeriod"/>
            </a:pPr>
            <a:r>
              <a:rPr lang="en-US" sz="2800" dirty="0" smtClean="0"/>
              <a:t>Information Density</a:t>
            </a:r>
            <a:r>
              <a:rPr lang="mr-IN" sz="2800" dirty="0" smtClean="0"/>
              <a:t>–</a:t>
            </a:r>
            <a:r>
              <a:rPr lang="en-US" sz="2800" dirty="0" smtClean="0"/>
              <a:t> 8 (down from 8.375)</a:t>
            </a:r>
          </a:p>
          <a:p>
            <a:pPr marL="457200" indent="-457200" algn="just">
              <a:spcBef>
                <a:spcPts val="0"/>
              </a:spcBef>
              <a:buFont typeface="Montserrat"/>
              <a:buAutoNum type="arabicPeriod"/>
            </a:pPr>
            <a:r>
              <a:rPr lang="en-US" sz="2800" dirty="0" smtClean="0"/>
              <a:t>Purpose </a:t>
            </a:r>
            <a:r>
              <a:rPr lang="mr-IN" sz="2800" dirty="0" smtClean="0"/>
              <a:t>–</a:t>
            </a:r>
            <a:r>
              <a:rPr lang="en-US" sz="2800" dirty="0" smtClean="0"/>
              <a:t> 8.17 (down from 8.625) </a:t>
            </a:r>
          </a:p>
          <a:p>
            <a:pPr marL="457200" indent="-457200" algn="just">
              <a:spcBef>
                <a:spcPts val="0"/>
              </a:spcBef>
              <a:buFont typeface="Montserrat"/>
              <a:buAutoNum type="arabicPeriod"/>
            </a:pPr>
            <a:endParaRPr lang="en-US" sz="2800" dirty="0" smtClean="0"/>
          </a:p>
          <a:p>
            <a:pPr marL="457200" indent="-457200" algn="just">
              <a:spcBef>
                <a:spcPts val="0"/>
              </a:spcBef>
              <a:buFont typeface="Montserrat"/>
              <a:buAutoNum type="arabicPeriod"/>
            </a:pPr>
            <a:endParaRPr lang="en-US" sz="2800" dirty="0" smtClean="0"/>
          </a:p>
          <a:p>
            <a:pPr marL="457200" indent="-457200" algn="just">
              <a:spcBef>
                <a:spcPts val="0"/>
              </a:spcBef>
              <a:buFont typeface="Montserrat"/>
              <a:buAutoNum type="arabicPeriod"/>
            </a:pPr>
            <a:endParaRPr lang="en-US" sz="2800" dirty="0" smtClean="0"/>
          </a:p>
          <a:p>
            <a:pPr marL="457200" indent="-457200" algn="just">
              <a:spcBef>
                <a:spcPts val="0"/>
              </a:spcBef>
              <a:buFont typeface="Montserrat"/>
              <a:buAutoNum type="arabicPeriod"/>
            </a:pPr>
            <a:endParaRPr lang="en-US" sz="2800" dirty="0"/>
          </a:p>
        </p:txBody>
      </p:sp>
      <p:sp>
        <p:nvSpPr>
          <p:cNvPr id="4" name="Shape 94"/>
          <p:cNvSpPr txBox="1">
            <a:spLocks/>
          </p:cNvSpPr>
          <p:nvPr/>
        </p:nvSpPr>
        <p:spPr>
          <a:xfrm>
            <a:off x="987552" y="3026129"/>
            <a:ext cx="7412736" cy="2381023"/>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C7F464"/>
              </a:buClr>
              <a:buSzPct val="100000"/>
              <a:buFont typeface="Montserrat"/>
              <a:buChar char="▣"/>
              <a:defRPr sz="2400" b="0" i="0" u="none" strike="noStrike" cap="none">
                <a:solidFill>
                  <a:srgbClr val="454F5B"/>
                </a:solidFill>
                <a:latin typeface="Montserrat"/>
                <a:ea typeface="Montserrat"/>
                <a:cs typeface="Montserrat"/>
                <a:sym typeface="Montserrat"/>
              </a:defRPr>
            </a:lvl1pPr>
            <a:lvl2pPr marR="0" lvl="1" algn="l" rtl="0">
              <a:lnSpc>
                <a:spcPct val="100000"/>
              </a:lnSpc>
              <a:spcBef>
                <a:spcPts val="480"/>
              </a:spcBef>
              <a:spcAft>
                <a:spcPts val="0"/>
              </a:spcAft>
              <a:buClr>
                <a:srgbClr val="C7F464"/>
              </a:buClr>
              <a:buSzPct val="100000"/>
              <a:buFont typeface="Montserrat"/>
              <a:buChar char="□"/>
              <a:defRPr sz="2000" b="0" i="0" u="none" strike="noStrike" cap="none">
                <a:solidFill>
                  <a:srgbClr val="454F5B"/>
                </a:solidFill>
                <a:latin typeface="Montserrat"/>
                <a:ea typeface="Montserrat"/>
                <a:cs typeface="Montserrat"/>
                <a:sym typeface="Montserrat"/>
              </a:defRPr>
            </a:lvl2pPr>
            <a:lvl3pPr marR="0" lvl="2" algn="l" rtl="0">
              <a:lnSpc>
                <a:spcPct val="100000"/>
              </a:lnSpc>
              <a:spcBef>
                <a:spcPts val="480"/>
              </a:spcBef>
              <a:spcAft>
                <a:spcPts val="0"/>
              </a:spcAft>
              <a:buClr>
                <a:srgbClr val="C7F464"/>
              </a:buClr>
              <a:buSzPct val="100000"/>
              <a:buFont typeface="Montserrat"/>
              <a:buNone/>
              <a:defRPr sz="2000" b="0" i="0" u="none" strike="noStrike" cap="none">
                <a:solidFill>
                  <a:srgbClr val="454F5B"/>
                </a:solidFill>
                <a:latin typeface="Montserrat"/>
                <a:ea typeface="Montserrat"/>
                <a:cs typeface="Montserrat"/>
                <a:sym typeface="Montserrat"/>
              </a:defRPr>
            </a:lvl3pPr>
            <a:lvl4pPr marR="0" lvl="3" algn="l" rtl="0">
              <a:lnSpc>
                <a:spcPct val="100000"/>
              </a:lnSpc>
              <a:spcBef>
                <a:spcPts val="360"/>
              </a:spcBef>
              <a:spcAft>
                <a:spcPts val="0"/>
              </a:spcAft>
              <a:buClr>
                <a:srgbClr val="C7F464"/>
              </a:buClr>
              <a:buSzPct val="100000"/>
              <a:buFont typeface="Montserrat"/>
              <a:buNone/>
              <a:defRPr sz="1800" b="0" i="0" u="none" strike="noStrike" cap="none">
                <a:solidFill>
                  <a:srgbClr val="454F5B"/>
                </a:solidFill>
                <a:latin typeface="Montserrat"/>
                <a:ea typeface="Montserrat"/>
                <a:cs typeface="Montserrat"/>
                <a:sym typeface="Montserrat"/>
              </a:defRPr>
            </a:lvl4pPr>
            <a:lvl5pPr marR="0" lvl="4" algn="l" rtl="0">
              <a:lnSpc>
                <a:spcPct val="100000"/>
              </a:lnSpc>
              <a:spcBef>
                <a:spcPts val="360"/>
              </a:spcBef>
              <a:spcAft>
                <a:spcPts val="0"/>
              </a:spcAft>
              <a:buClr>
                <a:srgbClr val="C7F464"/>
              </a:buClr>
              <a:buSzPct val="100000"/>
              <a:buFont typeface="Montserrat"/>
              <a:buNone/>
              <a:defRPr sz="1800" b="0" i="0" u="none" strike="noStrike" cap="none">
                <a:solidFill>
                  <a:srgbClr val="454F5B"/>
                </a:solidFill>
                <a:latin typeface="Montserrat"/>
                <a:ea typeface="Montserrat"/>
                <a:cs typeface="Montserrat"/>
                <a:sym typeface="Montserrat"/>
              </a:defRPr>
            </a:lvl5pPr>
            <a:lvl6pPr marR="0" lvl="5" algn="l" rtl="0">
              <a:lnSpc>
                <a:spcPct val="100000"/>
              </a:lnSpc>
              <a:spcBef>
                <a:spcPts val="360"/>
              </a:spcBef>
              <a:spcAft>
                <a:spcPts val="0"/>
              </a:spcAft>
              <a:buClr>
                <a:srgbClr val="C7F464"/>
              </a:buClr>
              <a:buSzPct val="100000"/>
              <a:buFont typeface="Montserrat"/>
              <a:buNone/>
              <a:defRPr sz="1800" b="0" i="0" u="none" strike="noStrike" cap="none">
                <a:solidFill>
                  <a:srgbClr val="454F5B"/>
                </a:solidFill>
                <a:latin typeface="Montserrat"/>
                <a:ea typeface="Montserrat"/>
                <a:cs typeface="Montserrat"/>
                <a:sym typeface="Montserrat"/>
              </a:defRPr>
            </a:lvl6pPr>
            <a:lvl7pPr marR="0" lvl="6" algn="l" rtl="0">
              <a:lnSpc>
                <a:spcPct val="100000"/>
              </a:lnSpc>
              <a:spcBef>
                <a:spcPts val="360"/>
              </a:spcBef>
              <a:spcAft>
                <a:spcPts val="0"/>
              </a:spcAft>
              <a:buClr>
                <a:srgbClr val="C7F464"/>
              </a:buClr>
              <a:buSzPct val="100000"/>
              <a:buFont typeface="Montserrat"/>
              <a:buNone/>
              <a:defRPr sz="1800" b="0" i="0" u="none" strike="noStrike" cap="none">
                <a:solidFill>
                  <a:srgbClr val="454F5B"/>
                </a:solidFill>
                <a:latin typeface="Montserrat"/>
                <a:ea typeface="Montserrat"/>
                <a:cs typeface="Montserrat"/>
                <a:sym typeface="Montserrat"/>
              </a:defRPr>
            </a:lvl7pPr>
            <a:lvl8pPr marR="0" lvl="7" algn="l" rtl="0">
              <a:lnSpc>
                <a:spcPct val="100000"/>
              </a:lnSpc>
              <a:spcBef>
                <a:spcPts val="360"/>
              </a:spcBef>
              <a:spcAft>
                <a:spcPts val="0"/>
              </a:spcAft>
              <a:buClr>
                <a:srgbClr val="C7F464"/>
              </a:buClr>
              <a:buSzPct val="100000"/>
              <a:buFont typeface="Montserrat"/>
              <a:buNone/>
              <a:defRPr sz="1800" b="0" i="0" u="none" strike="noStrike" cap="none">
                <a:solidFill>
                  <a:srgbClr val="454F5B"/>
                </a:solidFill>
                <a:latin typeface="Montserrat"/>
                <a:ea typeface="Montserrat"/>
                <a:cs typeface="Montserrat"/>
                <a:sym typeface="Montserrat"/>
              </a:defRPr>
            </a:lvl8pPr>
            <a:lvl9pPr marR="0" lvl="8" algn="l" rtl="0">
              <a:lnSpc>
                <a:spcPct val="100000"/>
              </a:lnSpc>
              <a:spcBef>
                <a:spcPts val="360"/>
              </a:spcBef>
              <a:spcAft>
                <a:spcPts val="0"/>
              </a:spcAft>
              <a:buClr>
                <a:srgbClr val="C7F464"/>
              </a:buClr>
              <a:buSzPct val="100000"/>
              <a:buFont typeface="Montserrat"/>
              <a:buNone/>
              <a:defRPr sz="1800" b="0" i="0" u="none" strike="noStrike" cap="none">
                <a:solidFill>
                  <a:srgbClr val="454F5B"/>
                </a:solidFill>
                <a:latin typeface="Montserrat"/>
                <a:ea typeface="Montserrat"/>
                <a:cs typeface="Montserrat"/>
                <a:sym typeface="Montserrat"/>
              </a:defRPr>
            </a:lvl9pPr>
          </a:lstStyle>
          <a:p>
            <a:pPr algn="just">
              <a:spcBef>
                <a:spcPts val="0"/>
              </a:spcBef>
              <a:buFont typeface="Montserrat"/>
              <a:buNone/>
            </a:pPr>
            <a:r>
              <a:rPr lang="en-US" sz="2800" dirty="0" smtClean="0"/>
              <a:t>Main areas needing improvement during the first pass were:</a:t>
            </a:r>
          </a:p>
          <a:p>
            <a:pPr marL="457200" indent="-457200" algn="just">
              <a:spcBef>
                <a:spcPts val="0"/>
              </a:spcBef>
              <a:buFont typeface="Montserrat"/>
              <a:buAutoNum type="arabicPeriod"/>
            </a:pPr>
            <a:r>
              <a:rPr lang="en-US" sz="2800" dirty="0"/>
              <a:t>Typography </a:t>
            </a:r>
            <a:r>
              <a:rPr lang="mr-IN" sz="2800" dirty="0"/>
              <a:t>–</a:t>
            </a:r>
            <a:r>
              <a:rPr lang="en-US" sz="2800" dirty="0"/>
              <a:t> </a:t>
            </a:r>
            <a:r>
              <a:rPr lang="en-US" sz="2800" dirty="0" smtClean="0"/>
              <a:t>up to 9 from 7.5</a:t>
            </a:r>
            <a:endParaRPr lang="en-US" sz="2800" dirty="0"/>
          </a:p>
          <a:p>
            <a:pPr marL="457200" indent="-457200" algn="just">
              <a:spcBef>
                <a:spcPts val="0"/>
              </a:spcBef>
              <a:buFont typeface="Montserrat"/>
              <a:buAutoNum type="arabicPeriod"/>
            </a:pPr>
            <a:r>
              <a:rPr lang="en-US" sz="2800" dirty="0"/>
              <a:t>Color Scheme </a:t>
            </a:r>
            <a:r>
              <a:rPr lang="mr-IN" sz="2800" dirty="0" smtClean="0"/>
              <a:t>–</a:t>
            </a:r>
            <a:r>
              <a:rPr lang="en-US" sz="2800" dirty="0" smtClean="0"/>
              <a:t> Up to 9 from </a:t>
            </a:r>
            <a:r>
              <a:rPr lang="en-US" sz="2800" dirty="0"/>
              <a:t>7.75</a:t>
            </a:r>
          </a:p>
          <a:p>
            <a:pPr marL="457200" indent="-457200" algn="just">
              <a:spcBef>
                <a:spcPts val="0"/>
              </a:spcBef>
              <a:buFont typeface="Montserrat"/>
              <a:buAutoNum type="arabicPeriod"/>
            </a:pPr>
            <a:r>
              <a:rPr lang="en-US" sz="2800" dirty="0"/>
              <a:t>Weather Page </a:t>
            </a:r>
            <a:r>
              <a:rPr lang="mr-IN" sz="2800" dirty="0"/>
              <a:t>–</a:t>
            </a:r>
            <a:r>
              <a:rPr lang="en-US" sz="2800" dirty="0"/>
              <a:t> </a:t>
            </a:r>
            <a:r>
              <a:rPr lang="en-US" sz="2800" dirty="0" smtClean="0"/>
              <a:t>Up to 8.5 from 8.125</a:t>
            </a:r>
            <a:endParaRPr lang="en-US" sz="2800" dirty="0"/>
          </a:p>
          <a:p>
            <a:pPr marL="457200" indent="-457200" algn="just">
              <a:spcBef>
                <a:spcPts val="0"/>
              </a:spcBef>
              <a:buFont typeface="Montserrat"/>
              <a:buAutoNum type="arabicPeriod"/>
            </a:pPr>
            <a:r>
              <a:rPr lang="en-US" sz="2800" dirty="0"/>
              <a:t>Navigability </a:t>
            </a:r>
            <a:r>
              <a:rPr lang="mr-IN" sz="2800" dirty="0"/>
              <a:t>–</a:t>
            </a:r>
            <a:r>
              <a:rPr lang="en-US" sz="2800" dirty="0"/>
              <a:t> </a:t>
            </a:r>
            <a:r>
              <a:rPr lang="en-US" sz="2800" dirty="0" smtClean="0"/>
              <a:t>Up to 8.83 from 8.25</a:t>
            </a:r>
            <a:endParaRPr lang="en-US" sz="2800" dirty="0"/>
          </a:p>
          <a:p>
            <a:pPr marL="457200" indent="-457200" algn="just">
              <a:spcBef>
                <a:spcPts val="0"/>
              </a:spcBef>
              <a:buFont typeface="Montserrat"/>
              <a:buAutoNum type="arabicPeriod"/>
            </a:pPr>
            <a:endParaRPr lang="en-US" sz="2800" dirty="0" smtClean="0"/>
          </a:p>
          <a:p>
            <a:pPr marL="457200" indent="-457200" algn="just">
              <a:spcBef>
                <a:spcPts val="0"/>
              </a:spcBef>
              <a:buFont typeface="Montserrat"/>
              <a:buAutoNum type="arabicPeriod"/>
            </a:pPr>
            <a:endParaRPr lang="en-US" sz="2800" dirty="0" smtClean="0"/>
          </a:p>
          <a:p>
            <a:pPr marL="457200" indent="-457200" algn="just">
              <a:spcBef>
                <a:spcPts val="0"/>
              </a:spcBef>
              <a:buFont typeface="Montserrat"/>
              <a:buAutoNum type="arabicPeriod"/>
            </a:pPr>
            <a:endParaRPr lang="en-US" sz="2800" dirty="0" smtClean="0"/>
          </a:p>
          <a:p>
            <a:pPr marL="457200" indent="-457200" algn="just">
              <a:spcBef>
                <a:spcPts val="0"/>
              </a:spcBef>
              <a:buFont typeface="Montserrat"/>
              <a:buAutoNum type="arabicPeriod"/>
            </a:pPr>
            <a:endParaRPr lang="en-US" sz="2800" dirty="0"/>
          </a:p>
        </p:txBody>
      </p:sp>
    </p:spTree>
    <p:extLst>
      <p:ext uri="{BB962C8B-B14F-4D97-AF65-F5344CB8AC3E}">
        <p14:creationId xmlns:p14="http://schemas.microsoft.com/office/powerpoint/2010/main" val="133143444"/>
      </p:ext>
    </p:extLst>
  </p:cSld>
  <p:clrMapOvr>
    <a:masterClrMapping/>
  </p:clrMapOvr>
  <p:transition spd="slow">
    <p:cu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31992" y="6191729"/>
            <a:ext cx="9175991" cy="66627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5887" y="1207008"/>
            <a:ext cx="1109111" cy="68580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5130" y="0"/>
            <a:ext cx="7045701" cy="19067428"/>
          </a:xfrm>
          <a:prstGeom prst="rect">
            <a:avLst/>
          </a:prstGeom>
        </p:spPr>
      </p:pic>
    </p:spTree>
    <p:extLst>
      <p:ext uri="{BB962C8B-B14F-4D97-AF65-F5344CB8AC3E}">
        <p14:creationId xmlns:p14="http://schemas.microsoft.com/office/powerpoint/2010/main" val="166768591"/>
      </p:ext>
    </p:extLst>
  </p:cSld>
  <p:clrMapOvr>
    <a:masterClrMapping/>
  </p:clrMapOvr>
  <p:transition spd="slow">
    <p:push dir="u"/>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31992" y="6191729"/>
            <a:ext cx="9175991" cy="66627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5887" y="1207008"/>
            <a:ext cx="1109111" cy="6858000"/>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t="35999"/>
          <a:stretch/>
        </p:blipFill>
        <p:spPr>
          <a:xfrm>
            <a:off x="1135130" y="0"/>
            <a:ext cx="7045701" cy="12203332"/>
          </a:xfrm>
          <a:prstGeom prst="rect">
            <a:avLst/>
          </a:prstGeom>
        </p:spPr>
      </p:pic>
    </p:spTree>
    <p:extLst>
      <p:ext uri="{BB962C8B-B14F-4D97-AF65-F5344CB8AC3E}">
        <p14:creationId xmlns:p14="http://schemas.microsoft.com/office/powerpoint/2010/main" val="1093511521"/>
      </p:ext>
    </p:extLst>
  </p:cSld>
  <p:clrMapOvr>
    <a:masterClrMapping/>
  </p:clrMapOvr>
  <p:transition spd="slow">
    <p:push dir="u"/>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31992" y="6191729"/>
            <a:ext cx="9175991" cy="66627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5887" y="1207008"/>
            <a:ext cx="1109111" cy="6858000"/>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t="71998"/>
          <a:stretch/>
        </p:blipFill>
        <p:spPr>
          <a:xfrm>
            <a:off x="1135130" y="0"/>
            <a:ext cx="7045701" cy="5339236"/>
          </a:xfrm>
          <a:prstGeom prst="rect">
            <a:avLst/>
          </a:prstGeom>
        </p:spPr>
      </p:pic>
    </p:spTree>
    <p:extLst>
      <p:ext uri="{BB962C8B-B14F-4D97-AF65-F5344CB8AC3E}">
        <p14:creationId xmlns:p14="http://schemas.microsoft.com/office/powerpoint/2010/main" val="203982974"/>
      </p:ext>
    </p:extLst>
  </p:cSld>
  <p:clrMapOvr>
    <a:masterClrMapping/>
  </p:clrMapOvr>
  <p:transition spd="slow">
    <p:push dir="u"/>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31992" y="6191729"/>
            <a:ext cx="9175991" cy="66627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418" y="0"/>
            <a:ext cx="7405169" cy="14362942"/>
          </a:xfrm>
          <a:prstGeom prst="rect">
            <a:avLst/>
          </a:prstGeom>
        </p:spPr>
      </p:pic>
    </p:spTree>
    <p:extLst>
      <p:ext uri="{BB962C8B-B14F-4D97-AF65-F5344CB8AC3E}">
        <p14:creationId xmlns:p14="http://schemas.microsoft.com/office/powerpoint/2010/main" val="658508762"/>
      </p:ext>
    </p:extLst>
  </p:cSld>
  <p:clrMapOvr>
    <a:masterClrMapping/>
  </p:clrMapOvr>
  <p:transition spd="slow">
    <p:cu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31992" y="6191729"/>
            <a:ext cx="9175991" cy="666271"/>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47790"/>
          <a:stretch/>
        </p:blipFill>
        <p:spPr>
          <a:xfrm>
            <a:off x="853418" y="0"/>
            <a:ext cx="7405169" cy="7498846"/>
          </a:xfrm>
          <a:prstGeom prst="rect">
            <a:avLst/>
          </a:prstGeom>
        </p:spPr>
      </p:pic>
    </p:spTree>
    <p:extLst>
      <p:ext uri="{BB962C8B-B14F-4D97-AF65-F5344CB8AC3E}">
        <p14:creationId xmlns:p14="http://schemas.microsoft.com/office/powerpoint/2010/main" val="661633203"/>
      </p:ext>
    </p:extLst>
  </p:cSld>
  <p:clrMapOvr>
    <a:masterClrMapping/>
  </p:clrMapOvr>
  <p:transition spd="slow">
    <p:cu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31992" y="6191729"/>
            <a:ext cx="9175991" cy="666271"/>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600" y="0"/>
            <a:ext cx="7408492" cy="6858000"/>
          </a:xfrm>
          <a:prstGeom prst="rect">
            <a:avLst/>
          </a:prstGeom>
        </p:spPr>
      </p:pic>
    </p:spTree>
    <p:extLst>
      <p:ext uri="{BB962C8B-B14F-4D97-AF65-F5344CB8AC3E}">
        <p14:creationId xmlns:p14="http://schemas.microsoft.com/office/powerpoint/2010/main" val="1615860209"/>
      </p:ext>
    </p:extLst>
  </p:cSld>
  <p:clrMapOvr>
    <a:masterClrMapping/>
  </p:clrMapOvr>
  <p:transition spd="slow">
    <p:cu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31992" y="6191729"/>
            <a:ext cx="9175991" cy="666271"/>
          </a:xfrm>
          <a:prstGeom prst="rect">
            <a:avLst/>
          </a:prstGeom>
        </p:spPr>
      </p:pic>
      <p:sp>
        <p:nvSpPr>
          <p:cNvPr id="9" name="Shape 94"/>
          <p:cNvSpPr txBox="1">
            <a:spLocks/>
          </p:cNvSpPr>
          <p:nvPr/>
        </p:nvSpPr>
        <p:spPr>
          <a:xfrm>
            <a:off x="987552" y="496289"/>
            <a:ext cx="7412736" cy="2381023"/>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C7F464"/>
              </a:buClr>
              <a:buSzPct val="100000"/>
              <a:buFont typeface="Montserrat"/>
              <a:buChar char="▣"/>
              <a:defRPr sz="2400" b="0" i="0" u="none" strike="noStrike" cap="none">
                <a:solidFill>
                  <a:srgbClr val="454F5B"/>
                </a:solidFill>
                <a:latin typeface="Montserrat"/>
                <a:ea typeface="Montserrat"/>
                <a:cs typeface="Montserrat"/>
                <a:sym typeface="Montserrat"/>
              </a:defRPr>
            </a:lvl1pPr>
            <a:lvl2pPr marR="0" lvl="1" algn="l" rtl="0">
              <a:lnSpc>
                <a:spcPct val="100000"/>
              </a:lnSpc>
              <a:spcBef>
                <a:spcPts val="480"/>
              </a:spcBef>
              <a:spcAft>
                <a:spcPts val="0"/>
              </a:spcAft>
              <a:buClr>
                <a:srgbClr val="C7F464"/>
              </a:buClr>
              <a:buSzPct val="100000"/>
              <a:buFont typeface="Montserrat"/>
              <a:buChar char="□"/>
              <a:defRPr sz="2000" b="0" i="0" u="none" strike="noStrike" cap="none">
                <a:solidFill>
                  <a:srgbClr val="454F5B"/>
                </a:solidFill>
                <a:latin typeface="Montserrat"/>
                <a:ea typeface="Montserrat"/>
                <a:cs typeface="Montserrat"/>
                <a:sym typeface="Montserrat"/>
              </a:defRPr>
            </a:lvl2pPr>
            <a:lvl3pPr marR="0" lvl="2" algn="l" rtl="0">
              <a:lnSpc>
                <a:spcPct val="100000"/>
              </a:lnSpc>
              <a:spcBef>
                <a:spcPts val="480"/>
              </a:spcBef>
              <a:spcAft>
                <a:spcPts val="0"/>
              </a:spcAft>
              <a:buClr>
                <a:srgbClr val="C7F464"/>
              </a:buClr>
              <a:buSzPct val="100000"/>
              <a:buFont typeface="Montserrat"/>
              <a:buNone/>
              <a:defRPr sz="2000" b="0" i="0" u="none" strike="noStrike" cap="none">
                <a:solidFill>
                  <a:srgbClr val="454F5B"/>
                </a:solidFill>
                <a:latin typeface="Montserrat"/>
                <a:ea typeface="Montserrat"/>
                <a:cs typeface="Montserrat"/>
                <a:sym typeface="Montserrat"/>
              </a:defRPr>
            </a:lvl3pPr>
            <a:lvl4pPr marR="0" lvl="3" algn="l" rtl="0">
              <a:lnSpc>
                <a:spcPct val="100000"/>
              </a:lnSpc>
              <a:spcBef>
                <a:spcPts val="360"/>
              </a:spcBef>
              <a:spcAft>
                <a:spcPts val="0"/>
              </a:spcAft>
              <a:buClr>
                <a:srgbClr val="C7F464"/>
              </a:buClr>
              <a:buSzPct val="100000"/>
              <a:buFont typeface="Montserrat"/>
              <a:buNone/>
              <a:defRPr sz="1800" b="0" i="0" u="none" strike="noStrike" cap="none">
                <a:solidFill>
                  <a:srgbClr val="454F5B"/>
                </a:solidFill>
                <a:latin typeface="Montserrat"/>
                <a:ea typeface="Montserrat"/>
                <a:cs typeface="Montserrat"/>
                <a:sym typeface="Montserrat"/>
              </a:defRPr>
            </a:lvl4pPr>
            <a:lvl5pPr marR="0" lvl="4" algn="l" rtl="0">
              <a:lnSpc>
                <a:spcPct val="100000"/>
              </a:lnSpc>
              <a:spcBef>
                <a:spcPts val="360"/>
              </a:spcBef>
              <a:spcAft>
                <a:spcPts val="0"/>
              </a:spcAft>
              <a:buClr>
                <a:srgbClr val="C7F464"/>
              </a:buClr>
              <a:buSzPct val="100000"/>
              <a:buFont typeface="Montserrat"/>
              <a:buNone/>
              <a:defRPr sz="1800" b="0" i="0" u="none" strike="noStrike" cap="none">
                <a:solidFill>
                  <a:srgbClr val="454F5B"/>
                </a:solidFill>
                <a:latin typeface="Montserrat"/>
                <a:ea typeface="Montserrat"/>
                <a:cs typeface="Montserrat"/>
                <a:sym typeface="Montserrat"/>
              </a:defRPr>
            </a:lvl5pPr>
            <a:lvl6pPr marR="0" lvl="5" algn="l" rtl="0">
              <a:lnSpc>
                <a:spcPct val="100000"/>
              </a:lnSpc>
              <a:spcBef>
                <a:spcPts val="360"/>
              </a:spcBef>
              <a:spcAft>
                <a:spcPts val="0"/>
              </a:spcAft>
              <a:buClr>
                <a:srgbClr val="C7F464"/>
              </a:buClr>
              <a:buSzPct val="100000"/>
              <a:buFont typeface="Montserrat"/>
              <a:buNone/>
              <a:defRPr sz="1800" b="0" i="0" u="none" strike="noStrike" cap="none">
                <a:solidFill>
                  <a:srgbClr val="454F5B"/>
                </a:solidFill>
                <a:latin typeface="Montserrat"/>
                <a:ea typeface="Montserrat"/>
                <a:cs typeface="Montserrat"/>
                <a:sym typeface="Montserrat"/>
              </a:defRPr>
            </a:lvl6pPr>
            <a:lvl7pPr marR="0" lvl="6" algn="l" rtl="0">
              <a:lnSpc>
                <a:spcPct val="100000"/>
              </a:lnSpc>
              <a:spcBef>
                <a:spcPts val="360"/>
              </a:spcBef>
              <a:spcAft>
                <a:spcPts val="0"/>
              </a:spcAft>
              <a:buClr>
                <a:srgbClr val="C7F464"/>
              </a:buClr>
              <a:buSzPct val="100000"/>
              <a:buFont typeface="Montserrat"/>
              <a:buNone/>
              <a:defRPr sz="1800" b="0" i="0" u="none" strike="noStrike" cap="none">
                <a:solidFill>
                  <a:srgbClr val="454F5B"/>
                </a:solidFill>
                <a:latin typeface="Montserrat"/>
                <a:ea typeface="Montserrat"/>
                <a:cs typeface="Montserrat"/>
                <a:sym typeface="Montserrat"/>
              </a:defRPr>
            </a:lvl7pPr>
            <a:lvl8pPr marR="0" lvl="7" algn="l" rtl="0">
              <a:lnSpc>
                <a:spcPct val="100000"/>
              </a:lnSpc>
              <a:spcBef>
                <a:spcPts val="360"/>
              </a:spcBef>
              <a:spcAft>
                <a:spcPts val="0"/>
              </a:spcAft>
              <a:buClr>
                <a:srgbClr val="C7F464"/>
              </a:buClr>
              <a:buSzPct val="100000"/>
              <a:buFont typeface="Montserrat"/>
              <a:buNone/>
              <a:defRPr sz="1800" b="0" i="0" u="none" strike="noStrike" cap="none">
                <a:solidFill>
                  <a:srgbClr val="454F5B"/>
                </a:solidFill>
                <a:latin typeface="Montserrat"/>
                <a:ea typeface="Montserrat"/>
                <a:cs typeface="Montserrat"/>
                <a:sym typeface="Montserrat"/>
              </a:defRPr>
            </a:lvl8pPr>
            <a:lvl9pPr marR="0" lvl="8" algn="l" rtl="0">
              <a:lnSpc>
                <a:spcPct val="100000"/>
              </a:lnSpc>
              <a:spcBef>
                <a:spcPts val="360"/>
              </a:spcBef>
              <a:spcAft>
                <a:spcPts val="0"/>
              </a:spcAft>
              <a:buClr>
                <a:srgbClr val="C7F464"/>
              </a:buClr>
              <a:buSzPct val="100000"/>
              <a:buFont typeface="Montserrat"/>
              <a:buNone/>
              <a:defRPr sz="1800" b="0" i="0" u="none" strike="noStrike" cap="none">
                <a:solidFill>
                  <a:srgbClr val="454F5B"/>
                </a:solidFill>
                <a:latin typeface="Montserrat"/>
                <a:ea typeface="Montserrat"/>
                <a:cs typeface="Montserrat"/>
                <a:sym typeface="Montserrat"/>
              </a:defRPr>
            </a:lvl9pPr>
          </a:lstStyle>
          <a:p>
            <a:pPr algn="just">
              <a:spcBef>
                <a:spcPts val="0"/>
              </a:spcBef>
              <a:buFont typeface="Montserrat"/>
              <a:buNone/>
            </a:pPr>
            <a:r>
              <a:rPr lang="en-US" dirty="0" smtClean="0"/>
              <a:t>The Next Steps:</a:t>
            </a:r>
          </a:p>
          <a:p>
            <a:pPr marL="514350" indent="-514350" algn="just">
              <a:spcBef>
                <a:spcPts val="0"/>
              </a:spcBef>
              <a:buFont typeface="Montserrat"/>
              <a:buAutoNum type="arabicPeriod"/>
            </a:pPr>
            <a:r>
              <a:rPr lang="en-US" dirty="0" smtClean="0"/>
              <a:t>Further website iteration + survey (bigger sample size and more results)</a:t>
            </a:r>
          </a:p>
          <a:p>
            <a:pPr marL="514350" indent="-514350" algn="just">
              <a:spcBef>
                <a:spcPts val="0"/>
              </a:spcBef>
              <a:buFont typeface="Montserrat"/>
              <a:buAutoNum type="arabicPeriod"/>
            </a:pPr>
            <a:r>
              <a:rPr lang="en-US" dirty="0" smtClean="0"/>
              <a:t>Integrate server to site for real time data update</a:t>
            </a:r>
          </a:p>
          <a:p>
            <a:pPr marL="514350" indent="-514350" algn="just">
              <a:spcBef>
                <a:spcPts val="0"/>
              </a:spcBef>
              <a:buFont typeface="Montserrat"/>
              <a:buAutoNum type="arabicPeriod"/>
            </a:pPr>
            <a:r>
              <a:rPr lang="en-US" dirty="0" smtClean="0"/>
              <a:t>Recalibration of relocated w. station</a:t>
            </a:r>
          </a:p>
          <a:p>
            <a:pPr marL="514350" indent="-514350" algn="just">
              <a:spcBef>
                <a:spcPts val="0"/>
              </a:spcBef>
              <a:buFont typeface="Montserrat"/>
              <a:buAutoNum type="arabicPeriod"/>
            </a:pPr>
            <a:r>
              <a:rPr lang="en-US" dirty="0" smtClean="0"/>
              <a:t>Manuscript writing</a:t>
            </a:r>
          </a:p>
          <a:p>
            <a:pPr marL="514350" indent="-514350" algn="just">
              <a:spcBef>
                <a:spcPts val="0"/>
              </a:spcBef>
              <a:buFont typeface="Montserrat"/>
              <a:buAutoNum type="arabicPeriod"/>
            </a:pPr>
            <a:r>
              <a:rPr lang="en-US" dirty="0" smtClean="0"/>
              <a:t>Include a block diagram for the weather station set-up</a:t>
            </a:r>
          </a:p>
          <a:p>
            <a:pPr marL="514350" indent="-514350" algn="just">
              <a:spcBef>
                <a:spcPts val="0"/>
              </a:spcBef>
              <a:buFont typeface="Montserrat"/>
              <a:buAutoNum type="arabicPeriod"/>
            </a:pPr>
            <a:r>
              <a:rPr lang="en-US" dirty="0" smtClean="0"/>
              <a:t>Full integration of front &amp; back-end</a:t>
            </a:r>
          </a:p>
          <a:p>
            <a:pPr marL="514350" indent="-514350" algn="just">
              <a:spcBef>
                <a:spcPts val="0"/>
              </a:spcBef>
              <a:buFont typeface="Montserrat"/>
              <a:buAutoNum type="arabicPeriod"/>
            </a:pPr>
            <a:r>
              <a:rPr lang="en-US" dirty="0" smtClean="0"/>
              <a:t>Replacing images with CC0 license </a:t>
            </a:r>
          </a:p>
          <a:p>
            <a:pPr marL="514350" indent="-514350" algn="just">
              <a:spcBef>
                <a:spcPts val="0"/>
              </a:spcBef>
              <a:buFont typeface="Montserrat"/>
              <a:buAutoNum type="arabicPeriod"/>
            </a:pPr>
            <a:r>
              <a:rPr lang="en-US" dirty="0" err="1" smtClean="0"/>
              <a:t>Finisih</a:t>
            </a:r>
            <a:r>
              <a:rPr lang="en-US" dirty="0" smtClean="0"/>
              <a:t> mobile version of the app</a:t>
            </a:r>
          </a:p>
          <a:p>
            <a:pPr marL="514350" indent="-514350" algn="just">
              <a:spcBef>
                <a:spcPts val="0"/>
              </a:spcBef>
              <a:buFont typeface="Montserrat"/>
              <a:buAutoNum type="arabicPeriod"/>
            </a:pPr>
            <a:endParaRPr lang="en-US" dirty="0" smtClean="0"/>
          </a:p>
          <a:p>
            <a:pPr marL="514350" indent="-514350" algn="just">
              <a:spcBef>
                <a:spcPts val="0"/>
              </a:spcBef>
              <a:buFont typeface="Montserrat"/>
              <a:buAutoNum type="arabicPeriod"/>
            </a:pPr>
            <a:endParaRPr lang="en-US" dirty="0" smtClean="0"/>
          </a:p>
          <a:p>
            <a:pPr marL="514350" indent="-514350" algn="just">
              <a:spcBef>
                <a:spcPts val="0"/>
              </a:spcBef>
              <a:buFont typeface="Montserrat"/>
              <a:buAutoNum type="arabicPeriod"/>
            </a:pPr>
            <a:endParaRPr lang="en-US" dirty="0" smtClean="0"/>
          </a:p>
        </p:txBody>
      </p:sp>
    </p:spTree>
    <p:extLst>
      <p:ext uri="{BB962C8B-B14F-4D97-AF65-F5344CB8AC3E}">
        <p14:creationId xmlns:p14="http://schemas.microsoft.com/office/powerpoint/2010/main" val="883028209"/>
      </p:ext>
    </p:extLst>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ctrTitle" idx="4294967295"/>
          </p:nvPr>
        </p:nvSpPr>
        <p:spPr>
          <a:xfrm>
            <a:off x="-122632" y="2861377"/>
            <a:ext cx="3781958" cy="1912911"/>
          </a:xfrm>
          <a:prstGeom prst="rect">
            <a:avLst/>
          </a:prstGeom>
        </p:spPr>
        <p:txBody>
          <a:bodyPr lIns="91425" tIns="91425" rIns="91425" bIns="91425" anchor="b" anchorCtr="0">
            <a:noAutofit/>
          </a:bodyPr>
          <a:lstStyle/>
          <a:p>
            <a:pPr lvl="0" algn="ctr" rtl="0">
              <a:spcBef>
                <a:spcPts val="0"/>
              </a:spcBef>
              <a:buNone/>
            </a:pPr>
            <a:r>
              <a:rPr lang="en-US" sz="4000" dirty="0" smtClean="0">
                <a:solidFill>
                  <a:srgbClr val="FFFFFF"/>
                </a:solidFill>
              </a:rPr>
              <a:t>Data </a:t>
            </a:r>
            <a:r>
              <a:rPr lang="en-US" sz="4000" dirty="0" err="1" smtClean="0">
                <a:solidFill>
                  <a:srgbClr val="FFFFFF"/>
                </a:solidFill>
              </a:rPr>
              <a:t>Viz</a:t>
            </a:r>
            <a:r>
              <a:rPr lang="en-US" sz="4000" dirty="0">
                <a:solidFill>
                  <a:srgbClr val="FFFFFF"/>
                </a:solidFill>
              </a:rPr>
              <a:t/>
            </a:r>
            <a:br>
              <a:rPr lang="en-US" sz="4000" dirty="0">
                <a:solidFill>
                  <a:srgbClr val="FFFFFF"/>
                </a:solidFill>
              </a:rPr>
            </a:br>
            <a:r>
              <a:rPr lang="en-US" sz="4000" dirty="0" smtClean="0">
                <a:solidFill>
                  <a:srgbClr val="FFFFFF"/>
                </a:solidFill>
              </a:rPr>
              <a:t>Biz</a:t>
            </a:r>
            <a:endParaRPr lang="en" sz="4000" dirty="0">
              <a:solidFill>
                <a:srgbClr val="FFFFFF"/>
              </a:solidFill>
            </a:endParaRPr>
          </a:p>
        </p:txBody>
      </p:sp>
      <p:sp>
        <p:nvSpPr>
          <p:cNvPr id="94" name="Shape 94"/>
          <p:cNvSpPr txBox="1">
            <a:spLocks noGrp="1"/>
          </p:cNvSpPr>
          <p:nvPr>
            <p:ph type="subTitle" idx="4294967295"/>
          </p:nvPr>
        </p:nvSpPr>
        <p:spPr>
          <a:xfrm>
            <a:off x="3491345" y="252789"/>
            <a:ext cx="5423233" cy="5217176"/>
          </a:xfrm>
          <a:prstGeom prst="rect">
            <a:avLst/>
          </a:prstGeom>
        </p:spPr>
        <p:txBody>
          <a:bodyPr lIns="91425" tIns="91425" rIns="91425" bIns="91425" anchor="t" anchorCtr="0">
            <a:noAutofit/>
          </a:bodyPr>
          <a:lstStyle/>
          <a:p>
            <a:pPr lvl="0" algn="just">
              <a:spcBef>
                <a:spcPts val="0"/>
              </a:spcBef>
              <a:buNone/>
            </a:pPr>
            <a:r>
              <a:rPr lang="en-US" dirty="0" smtClean="0"/>
              <a:t>In order to make a web and mobile application that encourages the use of solar installations in homes and businesses, it is necessary to display information that is relevant and </a:t>
            </a:r>
            <a:r>
              <a:rPr lang="en-US" dirty="0" err="1" smtClean="0"/>
              <a:t>benificial</a:t>
            </a:r>
            <a:r>
              <a:rPr lang="en-US" dirty="0" smtClean="0"/>
              <a:t> to end users.</a:t>
            </a:r>
          </a:p>
          <a:p>
            <a:pPr lvl="0" algn="just">
              <a:spcBef>
                <a:spcPts val="0"/>
              </a:spcBef>
              <a:buNone/>
            </a:pPr>
            <a:endParaRPr lang="en-US" dirty="0"/>
          </a:p>
          <a:p>
            <a:pPr lvl="0" algn="just">
              <a:spcBef>
                <a:spcPts val="0"/>
              </a:spcBef>
              <a:buNone/>
            </a:pPr>
            <a:r>
              <a:rPr lang="en-US" dirty="0" smtClean="0"/>
              <a:t>In this study, we will focus on two such parameters: weather conditions and power production and usage.</a:t>
            </a:r>
            <a:endParaRPr lang="en" dirty="0"/>
          </a:p>
        </p:txBody>
      </p:sp>
      <p:grpSp>
        <p:nvGrpSpPr>
          <p:cNvPr id="95" name="Shape 95"/>
          <p:cNvGrpSpPr/>
          <p:nvPr/>
        </p:nvGrpSpPr>
        <p:grpSpPr>
          <a:xfrm>
            <a:off x="11672571" y="-788032"/>
            <a:ext cx="2006084" cy="2006084"/>
            <a:chOff x="3782699" y="1538287"/>
            <a:chExt cx="1578600" cy="1578600"/>
          </a:xfrm>
        </p:grpSpPr>
        <p:sp>
          <p:nvSpPr>
            <p:cNvPr id="96" name="Shape 96"/>
            <p:cNvSpPr/>
            <p:nvPr/>
          </p:nvSpPr>
          <p:spPr>
            <a:xfrm>
              <a:off x="3782700" y="2757487"/>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sp>
          <p:nvSpPr>
            <p:cNvPr id="97" name="Shape 97"/>
            <p:cNvSpPr/>
            <p:nvPr/>
          </p:nvSpPr>
          <p:spPr>
            <a:xfrm rot="-5400000">
              <a:off x="5001900" y="2757487"/>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sp>
          <p:nvSpPr>
            <p:cNvPr id="98" name="Shape 98"/>
            <p:cNvSpPr/>
            <p:nvPr/>
          </p:nvSpPr>
          <p:spPr>
            <a:xfrm rot="5400000">
              <a:off x="3782699" y="1538287"/>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sp>
          <p:nvSpPr>
            <p:cNvPr id="99" name="Shape 99"/>
            <p:cNvSpPr/>
            <p:nvPr/>
          </p:nvSpPr>
          <p:spPr>
            <a:xfrm rot="10800000">
              <a:off x="5001899" y="1538287"/>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grpSp>
      <p:pic>
        <p:nvPicPr>
          <p:cNvPr id="13" name="Picture 12"/>
          <p:cNvPicPr>
            <a:picLocks noChangeAspect="1"/>
          </p:cNvPicPr>
          <p:nvPr/>
        </p:nvPicPr>
        <p:blipFill>
          <a:blip r:embed="rId3"/>
          <a:stretch>
            <a:fillRect/>
          </a:stretch>
        </p:blipFill>
        <p:spPr>
          <a:xfrm>
            <a:off x="-31992" y="6179537"/>
            <a:ext cx="9175991" cy="666271"/>
          </a:xfrm>
          <a:prstGeom prst="rect">
            <a:avLst/>
          </a:prstGeom>
        </p:spPr>
      </p:pic>
      <p:pic>
        <p:nvPicPr>
          <p:cNvPr id="12" name="Picture 11"/>
          <p:cNvPicPr>
            <a:picLocks noChangeAspect="1"/>
          </p:cNvPicPr>
          <p:nvPr/>
        </p:nvPicPr>
        <p:blipFill>
          <a:blip r:embed="rId4"/>
          <a:stretch>
            <a:fillRect/>
          </a:stretch>
        </p:blipFill>
        <p:spPr>
          <a:xfrm>
            <a:off x="639394" y="963228"/>
            <a:ext cx="2551176" cy="2551176"/>
          </a:xfrm>
          <a:prstGeom prst="rect">
            <a:avLst/>
          </a:prstGeom>
        </p:spPr>
      </p:pic>
    </p:spTree>
    <p:extLst>
      <p:ext uri="{BB962C8B-B14F-4D97-AF65-F5344CB8AC3E}">
        <p14:creationId xmlns:p14="http://schemas.microsoft.com/office/powerpoint/2010/main" val="1795703095"/>
      </p:ext>
    </p:extLst>
  </p:cSld>
  <p:clrMapOvr>
    <a:masterClrMapping/>
  </p:clrMapOvr>
  <p:transition spd="slow">
    <p:cu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grpSp>
        <p:nvGrpSpPr>
          <p:cNvPr id="95" name="Shape 95"/>
          <p:cNvGrpSpPr/>
          <p:nvPr/>
        </p:nvGrpSpPr>
        <p:grpSpPr>
          <a:xfrm>
            <a:off x="453100" y="349133"/>
            <a:ext cx="8215412" cy="5722483"/>
            <a:chOff x="-501509" y="-417564"/>
            <a:chExt cx="2184532" cy="4938889"/>
          </a:xfrm>
        </p:grpSpPr>
        <p:sp>
          <p:nvSpPr>
            <p:cNvPr id="96" name="Shape 96"/>
            <p:cNvSpPr/>
            <p:nvPr/>
          </p:nvSpPr>
          <p:spPr>
            <a:xfrm>
              <a:off x="-501509" y="4161925"/>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sp>
          <p:nvSpPr>
            <p:cNvPr id="97" name="Shape 97"/>
            <p:cNvSpPr/>
            <p:nvPr/>
          </p:nvSpPr>
          <p:spPr>
            <a:xfrm rot="16200000">
              <a:off x="1323623" y="4161925"/>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sp>
          <p:nvSpPr>
            <p:cNvPr id="98" name="Shape 98"/>
            <p:cNvSpPr/>
            <p:nvPr/>
          </p:nvSpPr>
          <p:spPr>
            <a:xfrm rot="5400000">
              <a:off x="-501509" y="-417563"/>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sp>
          <p:nvSpPr>
            <p:cNvPr id="99" name="Shape 99"/>
            <p:cNvSpPr/>
            <p:nvPr/>
          </p:nvSpPr>
          <p:spPr>
            <a:xfrm rot="10800000">
              <a:off x="1299188" y="-417564"/>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grpSp>
      <p:pic>
        <p:nvPicPr>
          <p:cNvPr id="12" name="Picture 11"/>
          <p:cNvPicPr>
            <a:picLocks noChangeAspect="1"/>
          </p:cNvPicPr>
          <p:nvPr/>
        </p:nvPicPr>
        <p:blipFill>
          <a:blip r:embed="rId3"/>
          <a:stretch>
            <a:fillRect/>
          </a:stretch>
        </p:blipFill>
        <p:spPr>
          <a:xfrm>
            <a:off x="-31992" y="6191729"/>
            <a:ext cx="9175991" cy="666271"/>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6448" y="0"/>
            <a:ext cx="5242560" cy="973266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92711" y="2133600"/>
            <a:ext cx="9144000" cy="5556250"/>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43644" y="2133600"/>
            <a:ext cx="5255732" cy="6858000"/>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85887" y="1207008"/>
            <a:ext cx="1109111" cy="6858000"/>
          </a:xfrm>
          <a:prstGeom prst="rect">
            <a:avLst/>
          </a:prstGeom>
        </p:spPr>
      </p:pic>
    </p:spTree>
    <p:extLst>
      <p:ext uri="{BB962C8B-B14F-4D97-AF65-F5344CB8AC3E}">
        <p14:creationId xmlns:p14="http://schemas.microsoft.com/office/powerpoint/2010/main" val="1160927423"/>
      </p:ext>
    </p:extLst>
  </p:cSld>
  <p:clrMapOvr>
    <a:masterClrMapping/>
  </p:clrMapOvr>
  <p:transition spd="slow">
    <p:cut/>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grpSp>
        <p:nvGrpSpPr>
          <p:cNvPr id="95" name="Shape 95"/>
          <p:cNvGrpSpPr/>
          <p:nvPr/>
        </p:nvGrpSpPr>
        <p:grpSpPr>
          <a:xfrm>
            <a:off x="2560321" y="87049"/>
            <a:ext cx="3792010" cy="5971530"/>
            <a:chOff x="-466643" y="-346855"/>
            <a:chExt cx="1355506" cy="4850644"/>
          </a:xfrm>
        </p:grpSpPr>
        <p:sp>
          <p:nvSpPr>
            <p:cNvPr id="96" name="Shape 96"/>
            <p:cNvSpPr/>
            <p:nvPr/>
          </p:nvSpPr>
          <p:spPr>
            <a:xfrm>
              <a:off x="-466643" y="4192723"/>
              <a:ext cx="359400" cy="311066"/>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sp>
          <p:nvSpPr>
            <p:cNvPr id="97" name="Shape 97"/>
            <p:cNvSpPr/>
            <p:nvPr/>
          </p:nvSpPr>
          <p:spPr>
            <a:xfrm rot="16200000">
              <a:off x="553629" y="4168556"/>
              <a:ext cx="311067"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sp>
          <p:nvSpPr>
            <p:cNvPr id="98" name="Shape 98"/>
            <p:cNvSpPr/>
            <p:nvPr/>
          </p:nvSpPr>
          <p:spPr>
            <a:xfrm rot="5400000">
              <a:off x="-431289" y="-382209"/>
              <a:ext cx="288692"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sp>
          <p:nvSpPr>
            <p:cNvPr id="99" name="Shape 99"/>
            <p:cNvSpPr/>
            <p:nvPr/>
          </p:nvSpPr>
          <p:spPr>
            <a:xfrm rot="10800000">
              <a:off x="472279" y="-346855"/>
              <a:ext cx="359400" cy="276019"/>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grpSp>
      <p:pic>
        <p:nvPicPr>
          <p:cNvPr id="10" name="image07.png"/>
          <p:cNvPicPr/>
          <p:nvPr/>
        </p:nvPicPr>
        <p:blipFill>
          <a:blip r:embed="rId3"/>
          <a:srcRect l="6943" t="9747" r="12581" b="10055"/>
          <a:stretch>
            <a:fillRect/>
          </a:stretch>
        </p:blipFill>
        <p:spPr>
          <a:xfrm>
            <a:off x="2901960" y="442452"/>
            <a:ext cx="2959852" cy="5254768"/>
          </a:xfrm>
          <a:prstGeom prst="rect">
            <a:avLst/>
          </a:prstGeom>
          <a:ln/>
        </p:spPr>
      </p:pic>
      <p:pic>
        <p:nvPicPr>
          <p:cNvPr id="9" name="Picture 8"/>
          <p:cNvPicPr>
            <a:picLocks noChangeAspect="1"/>
          </p:cNvPicPr>
          <p:nvPr/>
        </p:nvPicPr>
        <p:blipFill>
          <a:blip r:embed="rId4"/>
          <a:stretch>
            <a:fillRect/>
          </a:stretch>
        </p:blipFill>
        <p:spPr>
          <a:xfrm>
            <a:off x="-31992" y="6191729"/>
            <a:ext cx="9175991" cy="666271"/>
          </a:xfrm>
          <a:prstGeom prst="rect">
            <a:avLst/>
          </a:prstGeom>
        </p:spPr>
      </p:pic>
    </p:spTree>
    <p:extLst>
      <p:ext uri="{BB962C8B-B14F-4D97-AF65-F5344CB8AC3E}">
        <p14:creationId xmlns:p14="http://schemas.microsoft.com/office/powerpoint/2010/main" val="1270479628"/>
      </p:ext>
    </p:extLst>
  </p:cSld>
  <p:clrMapOvr>
    <a:masterClrMapping/>
  </p:clrMapOvr>
  <p:transition spd="slow">
    <p:cut/>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p:nvPr/>
        </p:nvSpPr>
        <p:spPr>
          <a:xfrm>
            <a:off x="0" y="0"/>
            <a:ext cx="9144000" cy="2619900"/>
          </a:xfrm>
          <a:prstGeom prst="rect">
            <a:avLst/>
          </a:prstGeom>
          <a:solidFill>
            <a:srgbClr val="C7F464"/>
          </a:solidFill>
          <a:ln>
            <a:noFill/>
          </a:ln>
        </p:spPr>
        <p:txBody>
          <a:bodyPr lIns="91425" tIns="91425" rIns="91425" bIns="91425" anchor="ctr" anchorCtr="0">
            <a:noAutofit/>
          </a:bodyPr>
          <a:lstStyle/>
          <a:p>
            <a:pPr lvl="0">
              <a:spcBef>
                <a:spcPts val="0"/>
              </a:spcBef>
              <a:buNone/>
            </a:pPr>
            <a:endParaRPr/>
          </a:p>
        </p:txBody>
      </p:sp>
      <p:sp>
        <p:nvSpPr>
          <p:cNvPr id="331" name="Shape 331"/>
          <p:cNvSpPr txBox="1">
            <a:spLocks noGrp="1"/>
          </p:cNvSpPr>
          <p:nvPr>
            <p:ph type="ctrTitle" idx="4294967295"/>
          </p:nvPr>
        </p:nvSpPr>
        <p:spPr>
          <a:xfrm>
            <a:off x="582500" y="1650475"/>
            <a:ext cx="6746099" cy="1546500"/>
          </a:xfrm>
          <a:prstGeom prst="rect">
            <a:avLst/>
          </a:prstGeom>
        </p:spPr>
        <p:txBody>
          <a:bodyPr lIns="91425" tIns="91425" rIns="91425" bIns="91425" anchor="b" anchorCtr="0">
            <a:noAutofit/>
          </a:bodyPr>
          <a:lstStyle/>
          <a:p>
            <a:pPr lvl="0" rtl="0">
              <a:spcBef>
                <a:spcPts val="0"/>
              </a:spcBef>
              <a:buNone/>
            </a:pPr>
            <a:r>
              <a:rPr lang="en" sz="12000">
                <a:solidFill>
                  <a:srgbClr val="4ECDC4"/>
                </a:solidFill>
              </a:rPr>
              <a:t>Thanks!</a:t>
            </a:r>
          </a:p>
        </p:txBody>
      </p:sp>
      <p:sp>
        <p:nvSpPr>
          <p:cNvPr id="332" name="Shape 332"/>
          <p:cNvSpPr txBox="1">
            <a:spLocks noGrp="1"/>
          </p:cNvSpPr>
          <p:nvPr>
            <p:ph type="subTitle" idx="4294967295"/>
          </p:nvPr>
        </p:nvSpPr>
        <p:spPr>
          <a:xfrm>
            <a:off x="684298" y="3027537"/>
            <a:ext cx="7552002" cy="835200"/>
          </a:xfrm>
          <a:prstGeom prst="rect">
            <a:avLst/>
          </a:prstGeom>
        </p:spPr>
        <p:txBody>
          <a:bodyPr lIns="91425" tIns="91425" rIns="91425" bIns="91425" anchor="t" anchorCtr="0">
            <a:noAutofit/>
          </a:bodyPr>
          <a:lstStyle/>
          <a:p>
            <a:pPr lvl="0">
              <a:spcBef>
                <a:spcPts val="0"/>
              </a:spcBef>
              <a:buNone/>
            </a:pPr>
            <a:r>
              <a:rPr lang="en-US" b="1" dirty="0"/>
              <a:t>Application Design for Data Visualization in a Real-Time Power Prediction System with Weather Metrics Integration</a:t>
            </a:r>
            <a:endParaRPr lang="en" b="1" dirty="0"/>
          </a:p>
        </p:txBody>
      </p:sp>
      <p:sp>
        <p:nvSpPr>
          <p:cNvPr id="333" name="Shape 333"/>
          <p:cNvSpPr txBox="1">
            <a:spLocks noGrp="1"/>
          </p:cNvSpPr>
          <p:nvPr>
            <p:ph type="body" idx="4294967295"/>
          </p:nvPr>
        </p:nvSpPr>
        <p:spPr>
          <a:xfrm>
            <a:off x="684298" y="4249164"/>
            <a:ext cx="7552002" cy="1892999"/>
          </a:xfrm>
          <a:prstGeom prst="rect">
            <a:avLst/>
          </a:prstGeom>
        </p:spPr>
        <p:txBody>
          <a:bodyPr lIns="91425" tIns="91425" rIns="91425" bIns="91425" anchor="t" anchorCtr="0">
            <a:noAutofit/>
          </a:bodyPr>
          <a:lstStyle/>
          <a:p>
            <a:pPr lvl="0" rtl="0">
              <a:spcBef>
                <a:spcPts val="0"/>
              </a:spcBef>
              <a:buNone/>
            </a:pPr>
            <a:r>
              <a:rPr lang="en-US" sz="1400" dirty="0" smtClean="0">
                <a:solidFill>
                  <a:srgbClr val="454F5B"/>
                </a:solidFill>
              </a:rPr>
              <a:t>Proponents:</a:t>
            </a:r>
          </a:p>
          <a:p>
            <a:pPr lvl="0" rtl="0">
              <a:spcBef>
                <a:spcPts val="0"/>
              </a:spcBef>
              <a:buNone/>
            </a:pPr>
            <a:r>
              <a:rPr lang="en-US" sz="1400" dirty="0" err="1" smtClean="0">
                <a:solidFill>
                  <a:srgbClr val="454F5B"/>
                </a:solidFill>
              </a:rPr>
              <a:t>Rizzah</a:t>
            </a:r>
            <a:r>
              <a:rPr lang="en-US" sz="1400" dirty="0" smtClean="0">
                <a:solidFill>
                  <a:srgbClr val="454F5B"/>
                </a:solidFill>
              </a:rPr>
              <a:t> Grace </a:t>
            </a:r>
            <a:r>
              <a:rPr lang="en-US" sz="1400" dirty="0" err="1" smtClean="0">
                <a:solidFill>
                  <a:srgbClr val="454F5B"/>
                </a:solidFill>
              </a:rPr>
              <a:t>Llanes</a:t>
            </a:r>
            <a:endParaRPr lang="en-US" sz="1400" dirty="0" smtClean="0">
              <a:solidFill>
                <a:srgbClr val="454F5B"/>
              </a:solidFill>
            </a:endParaRPr>
          </a:p>
          <a:p>
            <a:pPr lvl="0" rtl="0">
              <a:spcBef>
                <a:spcPts val="0"/>
              </a:spcBef>
              <a:buNone/>
            </a:pPr>
            <a:r>
              <a:rPr lang="en-US" sz="1400" dirty="0" smtClean="0"/>
              <a:t>Julius Jay Sambo</a:t>
            </a:r>
          </a:p>
          <a:p>
            <a:pPr lvl="0" rtl="0">
              <a:spcBef>
                <a:spcPts val="0"/>
              </a:spcBef>
              <a:buNone/>
            </a:pPr>
            <a:endParaRPr lang="en-US" sz="1400" dirty="0" smtClean="0"/>
          </a:p>
          <a:p>
            <a:pPr lvl="0" rtl="0">
              <a:spcBef>
                <a:spcPts val="0"/>
              </a:spcBef>
              <a:buNone/>
            </a:pPr>
            <a:endParaRPr lang="en-US" sz="700" dirty="0">
              <a:solidFill>
                <a:srgbClr val="454F5B"/>
              </a:solidFill>
            </a:endParaRPr>
          </a:p>
          <a:p>
            <a:pPr lvl="0" rtl="0">
              <a:spcBef>
                <a:spcPts val="0"/>
              </a:spcBef>
              <a:buNone/>
            </a:pPr>
            <a:r>
              <a:rPr lang="en-US" sz="1400" dirty="0" smtClean="0"/>
              <a:t>Thesis Adviser: </a:t>
            </a:r>
            <a:r>
              <a:rPr lang="en-US" sz="1400" dirty="0" err="1" smtClean="0"/>
              <a:t>Erees</a:t>
            </a:r>
            <a:r>
              <a:rPr lang="en-US" sz="1400" dirty="0" smtClean="0"/>
              <a:t> Queen </a:t>
            </a:r>
            <a:r>
              <a:rPr lang="en-US" sz="1400" dirty="0" err="1" smtClean="0"/>
              <a:t>Macabebe</a:t>
            </a:r>
            <a:endParaRPr lang="en-US" sz="1400" dirty="0" smtClean="0"/>
          </a:p>
          <a:p>
            <a:pPr lvl="0" rtl="0">
              <a:spcBef>
                <a:spcPts val="0"/>
              </a:spcBef>
              <a:buNone/>
            </a:pPr>
            <a:r>
              <a:rPr lang="en-US" sz="1400" dirty="0" smtClean="0">
                <a:solidFill>
                  <a:srgbClr val="454F5B"/>
                </a:solidFill>
              </a:rPr>
              <a:t>Master Student Consultant: Christine May </a:t>
            </a:r>
            <a:r>
              <a:rPr lang="en-US" sz="1400" dirty="0" err="1" smtClean="0">
                <a:solidFill>
                  <a:srgbClr val="454F5B"/>
                </a:solidFill>
              </a:rPr>
              <a:t>Creayla</a:t>
            </a:r>
            <a:r>
              <a:rPr lang="en-US" sz="1400" dirty="0" smtClean="0">
                <a:solidFill>
                  <a:srgbClr val="454F5B"/>
                </a:solidFill>
              </a:rPr>
              <a:t> and </a:t>
            </a:r>
            <a:r>
              <a:rPr lang="en-US" sz="1400" dirty="0" err="1" smtClean="0">
                <a:solidFill>
                  <a:srgbClr val="454F5B"/>
                </a:solidFill>
              </a:rPr>
              <a:t>Felan</a:t>
            </a:r>
            <a:r>
              <a:rPr lang="en-US" sz="1400" dirty="0" smtClean="0">
                <a:solidFill>
                  <a:srgbClr val="454F5B"/>
                </a:solidFill>
              </a:rPr>
              <a:t> Carlo Garcia</a:t>
            </a:r>
          </a:p>
          <a:p>
            <a:pPr lvl="0" rtl="0">
              <a:spcBef>
                <a:spcPts val="0"/>
              </a:spcBef>
              <a:buNone/>
            </a:pPr>
            <a:r>
              <a:rPr lang="en-US" sz="1400" dirty="0"/>
              <a:t>	</a:t>
            </a:r>
            <a:r>
              <a:rPr lang="en-US" sz="1400" dirty="0" smtClean="0"/>
              <a:t>		</a:t>
            </a:r>
            <a:endParaRPr lang="en" sz="1400" dirty="0">
              <a:solidFill>
                <a:srgbClr val="454F5B"/>
              </a:solidFill>
            </a:endParaRPr>
          </a:p>
        </p:txBody>
      </p:sp>
      <p:sp>
        <p:nvSpPr>
          <p:cNvPr id="6" name="Shape 93"/>
          <p:cNvSpPr txBox="1">
            <a:spLocks/>
          </p:cNvSpPr>
          <p:nvPr/>
        </p:nvSpPr>
        <p:spPr>
          <a:xfrm>
            <a:off x="-253221" y="5443308"/>
            <a:ext cx="4257826" cy="1414692"/>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54F5B"/>
              </a:buClr>
              <a:buSzPct val="100000"/>
              <a:buFont typeface="Montserrat"/>
              <a:buNone/>
              <a:defRPr sz="3000" b="1" i="0" u="none" strike="noStrike" cap="none">
                <a:solidFill>
                  <a:srgbClr val="454F5B"/>
                </a:solidFill>
                <a:latin typeface="Montserrat"/>
                <a:ea typeface="Montserrat"/>
                <a:cs typeface="Montserrat"/>
                <a:sym typeface="Montserrat"/>
              </a:defRPr>
            </a:lvl1pPr>
            <a:lvl2pPr lvl="1">
              <a:spcBef>
                <a:spcPts val="0"/>
              </a:spcBef>
              <a:buClr>
                <a:srgbClr val="454F5B"/>
              </a:buClr>
              <a:buSzPct val="100000"/>
              <a:buFont typeface="Montserrat"/>
              <a:buNone/>
              <a:defRPr sz="3000" b="1">
                <a:solidFill>
                  <a:srgbClr val="454F5B"/>
                </a:solidFill>
                <a:latin typeface="Montserrat"/>
                <a:ea typeface="Montserrat"/>
                <a:cs typeface="Montserrat"/>
                <a:sym typeface="Montserrat"/>
              </a:defRPr>
            </a:lvl2pPr>
            <a:lvl3pPr lvl="2">
              <a:spcBef>
                <a:spcPts val="0"/>
              </a:spcBef>
              <a:buClr>
                <a:srgbClr val="454F5B"/>
              </a:buClr>
              <a:buSzPct val="100000"/>
              <a:buFont typeface="Montserrat"/>
              <a:buNone/>
              <a:defRPr sz="3000" b="1">
                <a:solidFill>
                  <a:srgbClr val="454F5B"/>
                </a:solidFill>
                <a:latin typeface="Montserrat"/>
                <a:ea typeface="Montserrat"/>
                <a:cs typeface="Montserrat"/>
                <a:sym typeface="Montserrat"/>
              </a:defRPr>
            </a:lvl3pPr>
            <a:lvl4pPr lvl="3">
              <a:spcBef>
                <a:spcPts val="0"/>
              </a:spcBef>
              <a:buClr>
                <a:srgbClr val="454F5B"/>
              </a:buClr>
              <a:buSzPct val="100000"/>
              <a:buFont typeface="Montserrat"/>
              <a:buNone/>
              <a:defRPr sz="3000" b="1">
                <a:solidFill>
                  <a:srgbClr val="454F5B"/>
                </a:solidFill>
                <a:latin typeface="Montserrat"/>
                <a:ea typeface="Montserrat"/>
                <a:cs typeface="Montserrat"/>
                <a:sym typeface="Montserrat"/>
              </a:defRPr>
            </a:lvl4pPr>
            <a:lvl5pPr lvl="4">
              <a:spcBef>
                <a:spcPts val="0"/>
              </a:spcBef>
              <a:buClr>
                <a:srgbClr val="454F5B"/>
              </a:buClr>
              <a:buSzPct val="100000"/>
              <a:buFont typeface="Montserrat"/>
              <a:buNone/>
              <a:defRPr sz="3000" b="1">
                <a:solidFill>
                  <a:srgbClr val="454F5B"/>
                </a:solidFill>
                <a:latin typeface="Montserrat"/>
                <a:ea typeface="Montserrat"/>
                <a:cs typeface="Montserrat"/>
                <a:sym typeface="Montserrat"/>
              </a:defRPr>
            </a:lvl5pPr>
            <a:lvl6pPr lvl="5">
              <a:spcBef>
                <a:spcPts val="0"/>
              </a:spcBef>
              <a:buClr>
                <a:srgbClr val="454F5B"/>
              </a:buClr>
              <a:buSzPct val="100000"/>
              <a:buFont typeface="Montserrat"/>
              <a:buNone/>
              <a:defRPr sz="3000" b="1">
                <a:solidFill>
                  <a:srgbClr val="454F5B"/>
                </a:solidFill>
                <a:latin typeface="Montserrat"/>
                <a:ea typeface="Montserrat"/>
                <a:cs typeface="Montserrat"/>
                <a:sym typeface="Montserrat"/>
              </a:defRPr>
            </a:lvl6pPr>
            <a:lvl7pPr lvl="6">
              <a:spcBef>
                <a:spcPts val="0"/>
              </a:spcBef>
              <a:buClr>
                <a:srgbClr val="454F5B"/>
              </a:buClr>
              <a:buSzPct val="100000"/>
              <a:buFont typeface="Montserrat"/>
              <a:buNone/>
              <a:defRPr sz="3000" b="1">
                <a:solidFill>
                  <a:srgbClr val="454F5B"/>
                </a:solidFill>
                <a:latin typeface="Montserrat"/>
                <a:ea typeface="Montserrat"/>
                <a:cs typeface="Montserrat"/>
                <a:sym typeface="Montserrat"/>
              </a:defRPr>
            </a:lvl7pPr>
            <a:lvl8pPr lvl="7">
              <a:spcBef>
                <a:spcPts val="0"/>
              </a:spcBef>
              <a:buClr>
                <a:srgbClr val="454F5B"/>
              </a:buClr>
              <a:buSzPct val="100000"/>
              <a:buFont typeface="Montserrat"/>
              <a:buNone/>
              <a:defRPr sz="3000" b="1">
                <a:solidFill>
                  <a:srgbClr val="454F5B"/>
                </a:solidFill>
                <a:latin typeface="Montserrat"/>
                <a:ea typeface="Montserrat"/>
                <a:cs typeface="Montserrat"/>
                <a:sym typeface="Montserrat"/>
              </a:defRPr>
            </a:lvl8pPr>
            <a:lvl9pPr lvl="8">
              <a:spcBef>
                <a:spcPts val="0"/>
              </a:spcBef>
              <a:buClr>
                <a:srgbClr val="454F5B"/>
              </a:buClr>
              <a:buSzPct val="100000"/>
              <a:buFont typeface="Montserrat"/>
              <a:buNone/>
              <a:defRPr sz="3000" b="1">
                <a:solidFill>
                  <a:srgbClr val="454F5B"/>
                </a:solidFill>
                <a:latin typeface="Montserrat"/>
                <a:ea typeface="Montserrat"/>
                <a:cs typeface="Montserrat"/>
                <a:sym typeface="Montserrat"/>
              </a:defRPr>
            </a:lvl9pPr>
          </a:lstStyle>
          <a:p>
            <a:pPr algn="ctr"/>
            <a:r>
              <a:rPr lang="en-US" sz="3200" dirty="0" smtClean="0">
                <a:solidFill>
                  <a:srgbClr val="FFFFFF"/>
                </a:solidFill>
              </a:rPr>
              <a:t>Gantt Chart</a:t>
            </a:r>
            <a:endParaRPr lang="en" sz="3200" dirty="0">
              <a:solidFill>
                <a:srgbClr val="FFFFFF"/>
              </a:solidFill>
            </a:endParaRPr>
          </a:p>
        </p:txBody>
      </p:sp>
      <p:pic>
        <p:nvPicPr>
          <p:cNvPr id="7" name="Picture 6"/>
          <p:cNvPicPr>
            <a:picLocks noChangeAspect="1"/>
          </p:cNvPicPr>
          <p:nvPr/>
        </p:nvPicPr>
        <p:blipFill>
          <a:blip r:embed="rId3"/>
          <a:stretch>
            <a:fillRect/>
          </a:stretch>
        </p:blipFill>
        <p:spPr>
          <a:xfrm>
            <a:off x="-31992" y="6191729"/>
            <a:ext cx="9175991" cy="666271"/>
          </a:xfrm>
          <a:prstGeom prst="rect">
            <a:avLst/>
          </a:prstGeom>
        </p:spPr>
      </p:pic>
    </p:spTree>
    <p:extLst>
      <p:ext uri="{BB962C8B-B14F-4D97-AF65-F5344CB8AC3E}">
        <p14:creationId xmlns:p14="http://schemas.microsoft.com/office/powerpoint/2010/main" val="1194489613"/>
      </p:ext>
    </p:extLst>
  </p:cSld>
  <p:clrMapOvr>
    <a:masterClrMapping/>
  </p:clrMapOvr>
  <p:transition spd="slow">
    <p:cut/>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80416" y="207265"/>
            <a:ext cx="8229600" cy="6353021"/>
          </a:xfrm>
          <a:prstGeom prst="rect">
            <a:avLst/>
          </a:prstGeom>
        </p:spPr>
        <p:txBody>
          <a:bodyPr wrap="square" numCol="3">
            <a:spAutoFit/>
          </a:bodyPr>
          <a:lstStyle/>
          <a:p>
            <a:pPr algn="ctr">
              <a:spcBef>
                <a:spcPts val="800"/>
              </a:spcBef>
              <a:spcAft>
                <a:spcPts val="400"/>
              </a:spcAft>
              <a:tabLst>
                <a:tab pos="228600" algn="l"/>
              </a:tabLst>
            </a:pPr>
            <a:r>
              <a:rPr lang="en-US" sz="1100" dirty="0">
                <a:solidFill>
                  <a:schemeClr val="bg2"/>
                </a:solidFill>
              </a:rPr>
              <a:t>References</a:t>
            </a:r>
          </a:p>
          <a:p>
            <a:pPr marL="342900" lvl="0" indent="-342900" algn="just">
              <a:buSzPts val="800"/>
              <a:buFont typeface="+mj-lt"/>
              <a:buAutoNum type="arabicPeriod"/>
            </a:pPr>
            <a:r>
              <a:rPr lang="en-US" sz="1100" dirty="0">
                <a:solidFill>
                  <a:schemeClr val="bg2"/>
                </a:solidFill>
              </a:rPr>
              <a:t>"59-MW solar power plant opens in Negros Occidental", CNN, 2016. [Online]. Available: http://</a:t>
            </a:r>
            <a:r>
              <a:rPr lang="en-US" sz="1100" dirty="0" err="1">
                <a:solidFill>
                  <a:schemeClr val="bg2"/>
                </a:solidFill>
              </a:rPr>
              <a:t>cnnphilippines.com</a:t>
            </a:r>
            <a:r>
              <a:rPr lang="en-US" sz="1100" dirty="0">
                <a:solidFill>
                  <a:schemeClr val="bg2"/>
                </a:solidFill>
              </a:rPr>
              <a:t>/regional/2016/04/19/</a:t>
            </a:r>
            <a:r>
              <a:rPr lang="en-US" sz="1100" dirty="0" err="1">
                <a:solidFill>
                  <a:schemeClr val="bg2"/>
                </a:solidFill>
              </a:rPr>
              <a:t>sacasun</a:t>
            </a:r>
            <a:r>
              <a:rPr lang="en-US" sz="1100" dirty="0">
                <a:solidFill>
                  <a:schemeClr val="bg2"/>
                </a:solidFill>
              </a:rPr>
              <a:t>-solar-power-plant-</a:t>
            </a:r>
            <a:r>
              <a:rPr lang="en-US" sz="1100" dirty="0" err="1">
                <a:solidFill>
                  <a:schemeClr val="bg2"/>
                </a:solidFill>
              </a:rPr>
              <a:t>negros</a:t>
            </a:r>
            <a:r>
              <a:rPr lang="en-US" sz="1100" dirty="0">
                <a:solidFill>
                  <a:schemeClr val="bg2"/>
                </a:solidFill>
              </a:rPr>
              <a:t>-</a:t>
            </a:r>
            <a:r>
              <a:rPr lang="en-US" sz="1100" dirty="0" err="1">
                <a:solidFill>
                  <a:schemeClr val="bg2"/>
                </a:solidFill>
              </a:rPr>
              <a:t>occidental.html</a:t>
            </a:r>
            <a:r>
              <a:rPr lang="en-US" sz="1100" dirty="0">
                <a:solidFill>
                  <a:schemeClr val="bg2"/>
                </a:solidFill>
              </a:rPr>
              <a:t>. Accessed: 25- Oct- 2016.</a:t>
            </a:r>
          </a:p>
          <a:p>
            <a:pPr marL="342900" lvl="0" indent="-342900" algn="just">
              <a:buSzPts val="800"/>
              <a:buFont typeface="+mj-lt"/>
              <a:buAutoNum type="arabicPeriod"/>
            </a:pPr>
            <a:r>
              <a:rPr lang="en-US" sz="1100" dirty="0">
                <a:solidFill>
                  <a:schemeClr val="bg2"/>
                </a:solidFill>
              </a:rPr>
              <a:t>"PH largest solar farm up in </a:t>
            </a:r>
            <a:r>
              <a:rPr lang="en-US" sz="1100" dirty="0" err="1">
                <a:solidFill>
                  <a:schemeClr val="bg2"/>
                </a:solidFill>
              </a:rPr>
              <a:t>Batangas</a:t>
            </a:r>
            <a:r>
              <a:rPr lang="en-US" sz="1100" dirty="0">
                <a:solidFill>
                  <a:schemeClr val="bg2"/>
                </a:solidFill>
              </a:rPr>
              <a:t>", </a:t>
            </a:r>
            <a:r>
              <a:rPr lang="en-US" sz="1100" dirty="0" err="1">
                <a:solidFill>
                  <a:schemeClr val="bg2"/>
                </a:solidFill>
              </a:rPr>
              <a:t>Technology.inquirer.net</a:t>
            </a:r>
            <a:r>
              <a:rPr lang="en-US" sz="1100" dirty="0">
                <a:solidFill>
                  <a:schemeClr val="bg2"/>
                </a:solidFill>
              </a:rPr>
              <a:t>, 2016. [Online]. Available: http://</a:t>
            </a:r>
            <a:r>
              <a:rPr lang="en-US" sz="1100" dirty="0" err="1">
                <a:solidFill>
                  <a:schemeClr val="bg2"/>
                </a:solidFill>
              </a:rPr>
              <a:t>technology.inquirer.net</a:t>
            </a:r>
            <a:r>
              <a:rPr lang="en-US" sz="1100" dirty="0">
                <a:solidFill>
                  <a:schemeClr val="bg2"/>
                </a:solidFill>
              </a:rPr>
              <a:t>/46928/</a:t>
            </a:r>
            <a:r>
              <a:rPr lang="en-US" sz="1100" dirty="0" err="1">
                <a:solidFill>
                  <a:schemeClr val="bg2"/>
                </a:solidFill>
              </a:rPr>
              <a:t>ph</a:t>
            </a:r>
            <a:r>
              <a:rPr lang="en-US" sz="1100" dirty="0">
                <a:solidFill>
                  <a:schemeClr val="bg2"/>
                </a:solidFill>
              </a:rPr>
              <a:t>-largest-solar-farm-up-in-</a:t>
            </a:r>
            <a:r>
              <a:rPr lang="en-US" sz="1100" dirty="0" err="1">
                <a:solidFill>
                  <a:schemeClr val="bg2"/>
                </a:solidFill>
              </a:rPr>
              <a:t>batangas</a:t>
            </a:r>
            <a:r>
              <a:rPr lang="en-US" sz="1100" dirty="0">
                <a:solidFill>
                  <a:schemeClr val="bg2"/>
                </a:solidFill>
              </a:rPr>
              <a:t>. Accessed: 25- Oct- 2016.</a:t>
            </a:r>
          </a:p>
          <a:p>
            <a:pPr marL="342900" lvl="0" indent="-342900" algn="just">
              <a:buSzPts val="800"/>
              <a:buFont typeface="+mj-lt"/>
              <a:buAutoNum type="arabicPeriod"/>
            </a:pPr>
            <a:r>
              <a:rPr lang="en-US" sz="1100" dirty="0">
                <a:solidFill>
                  <a:schemeClr val="bg2"/>
                </a:solidFill>
              </a:rPr>
              <a:t>"Solar Panels for Homes Pricing Options", SOLARIC Philippines, 2016. [Online]. Available: http://</a:t>
            </a:r>
            <a:r>
              <a:rPr lang="en-US" sz="1100" dirty="0" err="1">
                <a:solidFill>
                  <a:schemeClr val="bg2"/>
                </a:solidFill>
              </a:rPr>
              <a:t>www.solaric.com.ph</a:t>
            </a:r>
            <a:r>
              <a:rPr lang="en-US" sz="1100" dirty="0">
                <a:solidFill>
                  <a:schemeClr val="bg2"/>
                </a:solidFill>
              </a:rPr>
              <a:t>/solar-for-</a:t>
            </a:r>
            <a:r>
              <a:rPr lang="en-US" sz="1100" dirty="0" err="1">
                <a:solidFill>
                  <a:schemeClr val="bg2"/>
                </a:solidFill>
              </a:rPr>
              <a:t>philippine</a:t>
            </a:r>
            <a:r>
              <a:rPr lang="en-US" sz="1100" dirty="0">
                <a:solidFill>
                  <a:schemeClr val="bg2"/>
                </a:solidFill>
              </a:rPr>
              <a:t>-homes/. Accessed: 26- Oct- 2016.</a:t>
            </a:r>
          </a:p>
          <a:p>
            <a:pPr marL="342900" lvl="0" indent="-342900" algn="just">
              <a:spcAft>
                <a:spcPts val="250"/>
              </a:spcAft>
              <a:buSzPts val="800"/>
              <a:buFont typeface="+mj-lt"/>
              <a:buAutoNum type="arabicPeriod"/>
            </a:pPr>
            <a:r>
              <a:rPr lang="en-US" sz="1100" dirty="0">
                <a:solidFill>
                  <a:schemeClr val="bg2"/>
                </a:solidFill>
              </a:rPr>
              <a:t>"Residential Solar Power Installation Philippines | United Solar", </a:t>
            </a:r>
            <a:r>
              <a:rPr lang="en-US" sz="1100" dirty="0" err="1">
                <a:solidFill>
                  <a:schemeClr val="bg2"/>
                </a:solidFill>
              </a:rPr>
              <a:t>www.unitedsolar.com.ph</a:t>
            </a:r>
            <a:r>
              <a:rPr lang="en-US" sz="1100" dirty="0">
                <a:solidFill>
                  <a:schemeClr val="bg2"/>
                </a:solidFill>
              </a:rPr>
              <a:t>, 2016. [Online]. Available: http://</a:t>
            </a:r>
            <a:r>
              <a:rPr lang="en-US" sz="1100" dirty="0" err="1">
                <a:solidFill>
                  <a:schemeClr val="bg2"/>
                </a:solidFill>
              </a:rPr>
              <a:t>www.unitedsolar.com.ph</a:t>
            </a:r>
            <a:r>
              <a:rPr lang="en-US" sz="1100" dirty="0">
                <a:solidFill>
                  <a:schemeClr val="bg2"/>
                </a:solidFill>
              </a:rPr>
              <a:t>/residential/. Accessed: 26- Oct- 2016.</a:t>
            </a:r>
          </a:p>
          <a:p>
            <a:pPr marL="342900" lvl="0" indent="-342900" algn="just">
              <a:spcAft>
                <a:spcPts val="250"/>
              </a:spcAft>
              <a:buSzPts val="800"/>
              <a:buFont typeface="+mj-lt"/>
              <a:buAutoNum type="arabicPeriod"/>
            </a:pPr>
            <a:r>
              <a:rPr lang="en-US" sz="1100" dirty="0">
                <a:solidFill>
                  <a:schemeClr val="bg2"/>
                </a:solidFill>
              </a:rPr>
              <a:t>G. </a:t>
            </a:r>
            <a:r>
              <a:rPr lang="en-US" sz="1100" dirty="0" err="1">
                <a:solidFill>
                  <a:schemeClr val="bg2"/>
                </a:solidFill>
              </a:rPr>
              <a:t>Chicco</a:t>
            </a:r>
            <a:r>
              <a:rPr lang="en-US" sz="1100" dirty="0">
                <a:solidFill>
                  <a:schemeClr val="bg2"/>
                </a:solidFill>
              </a:rPr>
              <a:t>, V. </a:t>
            </a:r>
            <a:r>
              <a:rPr lang="en-US" sz="1100" dirty="0" err="1">
                <a:solidFill>
                  <a:schemeClr val="bg2"/>
                </a:solidFill>
              </a:rPr>
              <a:t>Cocina</a:t>
            </a:r>
            <a:r>
              <a:rPr lang="en-US" sz="1100" dirty="0">
                <a:solidFill>
                  <a:schemeClr val="bg2"/>
                </a:solidFill>
              </a:rPr>
              <a:t>, P. Di Leo, F. </a:t>
            </a:r>
            <a:r>
              <a:rPr lang="en-US" sz="1100" dirty="0" err="1">
                <a:solidFill>
                  <a:schemeClr val="bg2"/>
                </a:solidFill>
              </a:rPr>
              <a:t>Spertino</a:t>
            </a:r>
            <a:r>
              <a:rPr lang="en-US" sz="1100" dirty="0">
                <a:solidFill>
                  <a:schemeClr val="bg2"/>
                </a:solidFill>
              </a:rPr>
              <a:t>, “Weather forecast-based power predictions and experimental </a:t>
            </a:r>
            <a:r>
              <a:rPr lang="en-US" sz="1100" dirty="0" err="1">
                <a:solidFill>
                  <a:schemeClr val="bg2"/>
                </a:solidFill>
              </a:rPr>
              <a:t>resuls</a:t>
            </a:r>
            <a:r>
              <a:rPr lang="en-US" sz="1100" dirty="0">
                <a:solidFill>
                  <a:schemeClr val="bg2"/>
                </a:solidFill>
              </a:rPr>
              <a:t> from photovoltaic system.”, IEEE, 2014.</a:t>
            </a:r>
          </a:p>
          <a:p>
            <a:pPr marL="342900" lvl="0" indent="-342900" algn="just">
              <a:spcAft>
                <a:spcPts val="250"/>
              </a:spcAft>
              <a:buSzPts val="800"/>
              <a:buFont typeface="+mj-lt"/>
              <a:buAutoNum type="arabicPeriod"/>
            </a:pPr>
            <a:r>
              <a:rPr lang="en-US" sz="1100" dirty="0">
                <a:solidFill>
                  <a:schemeClr val="bg2"/>
                </a:solidFill>
              </a:rPr>
              <a:t>A. H. </a:t>
            </a:r>
            <a:r>
              <a:rPr lang="en-US" sz="1100" dirty="0" err="1">
                <a:solidFill>
                  <a:schemeClr val="bg2"/>
                </a:solidFill>
              </a:rPr>
              <a:t>Faranadia</a:t>
            </a:r>
            <a:r>
              <a:rPr lang="en-US" sz="1100" dirty="0">
                <a:solidFill>
                  <a:schemeClr val="bg2"/>
                </a:solidFill>
              </a:rPr>
              <a:t>, A. M. Omar, N. </a:t>
            </a:r>
            <a:r>
              <a:rPr lang="en-US" sz="1100" dirty="0" err="1">
                <a:solidFill>
                  <a:schemeClr val="bg2"/>
                </a:solidFill>
              </a:rPr>
              <a:t>Syafiqah</a:t>
            </a:r>
            <a:r>
              <a:rPr lang="en-US" sz="1100" dirty="0">
                <a:solidFill>
                  <a:schemeClr val="bg2"/>
                </a:solidFill>
              </a:rPr>
              <a:t>, S. Mohamed, “Prediction of Grid Connected Photovoltaic Power Systems </a:t>
            </a:r>
            <a:r>
              <a:rPr lang="en-US" sz="1100" dirty="0" err="1">
                <a:solidFill>
                  <a:schemeClr val="bg2"/>
                </a:solidFill>
              </a:rPr>
              <a:t>Perfomance</a:t>
            </a:r>
            <a:r>
              <a:rPr lang="en-US" sz="1100" dirty="0">
                <a:solidFill>
                  <a:schemeClr val="bg2"/>
                </a:solidFill>
              </a:rPr>
              <a:t> Using Mathematical Models”, IEEE, 2014.</a:t>
            </a:r>
          </a:p>
          <a:p>
            <a:pPr marL="342900" lvl="0" indent="-342900" algn="just">
              <a:spcAft>
                <a:spcPts val="250"/>
              </a:spcAft>
              <a:buSzPts val="800"/>
              <a:buFont typeface="+mj-lt"/>
              <a:buAutoNum type="arabicPeriod"/>
            </a:pPr>
            <a:r>
              <a:rPr lang="en-US" sz="1100" dirty="0">
                <a:solidFill>
                  <a:schemeClr val="bg2"/>
                </a:solidFill>
              </a:rPr>
              <a:t>"Weather Underground - About Us," in Weather </a:t>
            </a:r>
            <a:r>
              <a:rPr lang="en-US" sz="1100" dirty="0" err="1">
                <a:solidFill>
                  <a:schemeClr val="bg2"/>
                </a:solidFill>
              </a:rPr>
              <a:t>Undergound</a:t>
            </a:r>
            <a:r>
              <a:rPr lang="en-US" sz="1100" dirty="0">
                <a:solidFill>
                  <a:schemeClr val="bg2"/>
                </a:solidFill>
              </a:rPr>
              <a:t>. [Online]. Available: https://</a:t>
            </a:r>
            <a:r>
              <a:rPr lang="en-US" sz="1100" dirty="0" err="1">
                <a:solidFill>
                  <a:schemeClr val="bg2"/>
                </a:solidFill>
              </a:rPr>
              <a:t>www.wunderground.com</a:t>
            </a:r>
            <a:r>
              <a:rPr lang="en-US" sz="1100" dirty="0">
                <a:solidFill>
                  <a:schemeClr val="bg2"/>
                </a:solidFill>
              </a:rPr>
              <a:t>/about/our-company. Accessed: Oct. 26, 2016.</a:t>
            </a:r>
          </a:p>
          <a:p>
            <a:pPr marL="342900" lvl="0" indent="-342900" algn="just">
              <a:spcAft>
                <a:spcPts val="250"/>
              </a:spcAft>
              <a:buSzPts val="800"/>
              <a:buFont typeface="+mj-lt"/>
              <a:buAutoNum type="arabicPeriod"/>
            </a:pPr>
            <a:r>
              <a:rPr lang="en-US" sz="1100" dirty="0">
                <a:solidFill>
                  <a:schemeClr val="bg2"/>
                </a:solidFill>
              </a:rPr>
              <a:t>“About Us," in </a:t>
            </a:r>
            <a:r>
              <a:rPr lang="en-US" sz="1100" dirty="0" err="1">
                <a:solidFill>
                  <a:schemeClr val="bg2"/>
                </a:solidFill>
              </a:rPr>
              <a:t>Accu</a:t>
            </a:r>
            <a:r>
              <a:rPr lang="en-US" sz="1100" dirty="0">
                <a:solidFill>
                  <a:schemeClr val="bg2"/>
                </a:solidFill>
              </a:rPr>
              <a:t> Weather, </a:t>
            </a:r>
            <a:r>
              <a:rPr lang="en-US" sz="1100" dirty="0" err="1">
                <a:solidFill>
                  <a:schemeClr val="bg2"/>
                </a:solidFill>
              </a:rPr>
              <a:t>AccuWeather</a:t>
            </a:r>
            <a:r>
              <a:rPr lang="en-US" sz="1100" dirty="0">
                <a:solidFill>
                  <a:schemeClr val="bg2"/>
                </a:solidFill>
              </a:rPr>
              <a:t>. [Online]. Available: http://</a:t>
            </a:r>
            <a:r>
              <a:rPr lang="en-US" sz="1100" dirty="0" err="1">
                <a:solidFill>
                  <a:schemeClr val="bg2"/>
                </a:solidFill>
              </a:rPr>
              <a:t>www.accuweather.com</a:t>
            </a:r>
            <a:r>
              <a:rPr lang="en-US" sz="1100" dirty="0">
                <a:solidFill>
                  <a:schemeClr val="bg2"/>
                </a:solidFill>
              </a:rPr>
              <a:t>/en/about. Accessed: Oct. 26, 2016.</a:t>
            </a:r>
          </a:p>
          <a:p>
            <a:pPr marL="342900" lvl="0" indent="-342900" algn="just">
              <a:spcAft>
                <a:spcPts val="250"/>
              </a:spcAft>
              <a:buSzPts val="800"/>
              <a:buFont typeface="+mj-lt"/>
              <a:buAutoNum type="arabicPeriod"/>
            </a:pPr>
            <a:r>
              <a:rPr lang="en-US" sz="1100" dirty="0">
                <a:solidFill>
                  <a:schemeClr val="bg2"/>
                </a:solidFill>
              </a:rPr>
              <a:t>"What is a personal weather station," in Weather Underground, 2016. [Online]. Available: https://</a:t>
            </a:r>
            <a:r>
              <a:rPr lang="en-US" sz="1100" dirty="0" err="1">
                <a:solidFill>
                  <a:schemeClr val="bg2"/>
                </a:solidFill>
              </a:rPr>
              <a:t>www.wunderground.com</a:t>
            </a:r>
            <a:r>
              <a:rPr lang="en-US" sz="1100" dirty="0">
                <a:solidFill>
                  <a:schemeClr val="bg2"/>
                </a:solidFill>
              </a:rPr>
              <a:t>/</a:t>
            </a:r>
            <a:r>
              <a:rPr lang="en-US" sz="1100" dirty="0" err="1">
                <a:solidFill>
                  <a:schemeClr val="bg2"/>
                </a:solidFill>
              </a:rPr>
              <a:t>weatherstation</a:t>
            </a:r>
            <a:r>
              <a:rPr lang="en-US" sz="1100" dirty="0">
                <a:solidFill>
                  <a:schemeClr val="bg2"/>
                </a:solidFill>
              </a:rPr>
              <a:t>/</a:t>
            </a:r>
            <a:r>
              <a:rPr lang="en-US" sz="1100" dirty="0" err="1">
                <a:solidFill>
                  <a:schemeClr val="bg2"/>
                </a:solidFill>
              </a:rPr>
              <a:t>whatispws.asp</a:t>
            </a:r>
            <a:r>
              <a:rPr lang="en-US" sz="1100" dirty="0">
                <a:solidFill>
                  <a:schemeClr val="bg2"/>
                </a:solidFill>
              </a:rPr>
              <a:t>. Accessed: Oct. 26, 2016.</a:t>
            </a:r>
          </a:p>
          <a:p>
            <a:pPr marL="342900" lvl="0" indent="-342900" algn="just">
              <a:spcAft>
                <a:spcPts val="250"/>
              </a:spcAft>
              <a:buSzPts val="800"/>
              <a:buFont typeface="+mj-lt"/>
              <a:buAutoNum type="arabicPeriod"/>
            </a:pPr>
            <a:r>
              <a:rPr lang="en-US" sz="1100" dirty="0">
                <a:solidFill>
                  <a:schemeClr val="bg2"/>
                </a:solidFill>
              </a:rPr>
              <a:t>Y. </a:t>
            </a:r>
            <a:r>
              <a:rPr lang="en-US" sz="1100" dirty="0" err="1">
                <a:solidFill>
                  <a:schemeClr val="bg2"/>
                </a:solidFill>
              </a:rPr>
              <a:t>Zhongping</a:t>
            </a:r>
            <a:r>
              <a:rPr lang="en-US" sz="1100" dirty="0">
                <a:solidFill>
                  <a:schemeClr val="bg2"/>
                </a:solidFill>
              </a:rPr>
              <a:t>, L. </a:t>
            </a:r>
            <a:r>
              <a:rPr lang="en-US" sz="1100" dirty="0" err="1">
                <a:solidFill>
                  <a:schemeClr val="bg2"/>
                </a:solidFill>
              </a:rPr>
              <a:t>Weimin</a:t>
            </a:r>
            <a:r>
              <a:rPr lang="en-US" sz="1100" dirty="0">
                <a:solidFill>
                  <a:schemeClr val="bg2"/>
                </a:solidFill>
              </a:rPr>
              <a:t>, G. Feng, W. Tao, Z. </a:t>
            </a:r>
            <a:r>
              <a:rPr lang="en-US" sz="1100" dirty="0" err="1">
                <a:solidFill>
                  <a:schemeClr val="bg2"/>
                </a:solidFill>
              </a:rPr>
              <a:t>Gaili</a:t>
            </a:r>
            <a:r>
              <a:rPr lang="en-US" sz="1100" dirty="0">
                <a:solidFill>
                  <a:schemeClr val="bg2"/>
                </a:solidFill>
              </a:rPr>
              <a:t>, W. Bin, “Integrated Wind and Solar Power Forecasting in China”, IEEE, 2013</a:t>
            </a:r>
          </a:p>
          <a:p>
            <a:pPr marL="342900" lvl="0" indent="-342900" algn="just">
              <a:spcAft>
                <a:spcPts val="250"/>
              </a:spcAft>
              <a:buSzPts val="800"/>
              <a:buFont typeface="+mj-lt"/>
              <a:buAutoNum type="arabicPeriod"/>
            </a:pPr>
            <a:r>
              <a:rPr lang="en-US" sz="1100" dirty="0">
                <a:solidFill>
                  <a:schemeClr val="bg2"/>
                </a:solidFill>
              </a:rPr>
              <a:t>N. Sharma, P. Sharma, D. Irwin and P. </a:t>
            </a:r>
            <a:r>
              <a:rPr lang="en-US" sz="1100" dirty="0" err="1">
                <a:solidFill>
                  <a:schemeClr val="bg2"/>
                </a:solidFill>
              </a:rPr>
              <a:t>Shenoy</a:t>
            </a:r>
            <a:r>
              <a:rPr lang="en-US" sz="1100" dirty="0">
                <a:solidFill>
                  <a:schemeClr val="bg2"/>
                </a:solidFill>
              </a:rPr>
              <a:t>, "Predicting Solar Generation from Weather Forecasts Using Machine Learning", IEEE, 2011.</a:t>
            </a:r>
          </a:p>
          <a:p>
            <a:pPr marL="342900" lvl="0" indent="-342900" algn="just">
              <a:spcAft>
                <a:spcPts val="250"/>
              </a:spcAft>
              <a:buSzPts val="800"/>
              <a:buFont typeface="+mj-lt"/>
              <a:buAutoNum type="arabicPeriod"/>
            </a:pPr>
            <a:r>
              <a:rPr lang="en-US" sz="1100" dirty="0">
                <a:solidFill>
                  <a:schemeClr val="bg2"/>
                </a:solidFill>
              </a:rPr>
              <a:t>M. </a:t>
            </a:r>
            <a:r>
              <a:rPr lang="en-US" sz="1100" dirty="0" err="1">
                <a:solidFill>
                  <a:schemeClr val="bg2"/>
                </a:solidFill>
              </a:rPr>
              <a:t>Fourati</a:t>
            </a:r>
            <a:r>
              <a:rPr lang="en-US" sz="1100" dirty="0">
                <a:solidFill>
                  <a:schemeClr val="bg2"/>
                </a:solidFill>
              </a:rPr>
              <a:t>, W. </a:t>
            </a:r>
            <a:r>
              <a:rPr lang="en-US" sz="1100" dirty="0" err="1">
                <a:solidFill>
                  <a:schemeClr val="bg2"/>
                </a:solidFill>
              </a:rPr>
              <a:t>Chebbi</a:t>
            </a:r>
            <a:r>
              <a:rPr lang="en-US" sz="1100" dirty="0">
                <a:solidFill>
                  <a:schemeClr val="bg2"/>
                </a:solidFill>
              </a:rPr>
              <a:t>, A. </a:t>
            </a:r>
            <a:r>
              <a:rPr lang="en-US" sz="1100" dirty="0" err="1">
                <a:solidFill>
                  <a:schemeClr val="bg2"/>
                </a:solidFill>
              </a:rPr>
              <a:t>Kamoun</a:t>
            </a:r>
            <a:r>
              <a:rPr lang="en-US" sz="1100" dirty="0">
                <a:solidFill>
                  <a:schemeClr val="bg2"/>
                </a:solidFill>
              </a:rPr>
              <a:t>, “Development of a Web Based Weather Station for Irrigation Scheduling”, IEEE, 2014.</a:t>
            </a:r>
          </a:p>
          <a:p>
            <a:pPr marL="342900" lvl="0" indent="-342900" algn="just">
              <a:spcAft>
                <a:spcPts val="250"/>
              </a:spcAft>
              <a:buSzPts val="800"/>
              <a:buFont typeface="+mj-lt"/>
              <a:buAutoNum type="arabicPeriod"/>
            </a:pPr>
            <a:r>
              <a:rPr lang="en-US" sz="1100" dirty="0">
                <a:solidFill>
                  <a:schemeClr val="bg2"/>
                </a:solidFill>
              </a:rPr>
              <a:t>H. Saini, A. Thakur, S. Ahuja, N. </a:t>
            </a:r>
            <a:r>
              <a:rPr lang="en-US" sz="1100" dirty="0" err="1">
                <a:solidFill>
                  <a:schemeClr val="bg2"/>
                </a:solidFill>
              </a:rPr>
              <a:t>Sharwal</a:t>
            </a:r>
            <a:r>
              <a:rPr lang="en-US" sz="1100" dirty="0">
                <a:solidFill>
                  <a:schemeClr val="bg2"/>
                </a:solidFill>
              </a:rPr>
              <a:t>, “Arduino Based Automatic Wireless Weather Station with Remote Graphical Application and Alerts”, IEEE, 2016.</a:t>
            </a:r>
          </a:p>
          <a:p>
            <a:pPr marL="342900" lvl="0" indent="-342900" algn="just">
              <a:spcAft>
                <a:spcPts val="250"/>
              </a:spcAft>
              <a:buSzPts val="800"/>
              <a:buFont typeface="+mj-lt"/>
              <a:buAutoNum type="arabicPeriod"/>
            </a:pPr>
            <a:r>
              <a:rPr lang="en-US" sz="1100" dirty="0">
                <a:solidFill>
                  <a:schemeClr val="bg2"/>
                </a:solidFill>
              </a:rPr>
              <a:t>C. Wan, J. Zhao, Y. Song, Z. Xu, J. Lin, Z. Hu, “Photovoltaic and Solar Power Forecasting for Smart Grid”, IEEE, 2015.</a:t>
            </a:r>
          </a:p>
          <a:p>
            <a:pPr marL="342900" lvl="0" indent="-342900" algn="just">
              <a:spcAft>
                <a:spcPts val="250"/>
              </a:spcAft>
              <a:buSzPts val="800"/>
              <a:buFont typeface="+mj-lt"/>
              <a:buAutoNum type="arabicPeriod"/>
            </a:pPr>
            <a:r>
              <a:rPr lang="en-US" sz="1100" dirty="0">
                <a:solidFill>
                  <a:schemeClr val="bg2"/>
                </a:solidFill>
              </a:rPr>
              <a:t>G. C. Ngo, J. K. I. </a:t>
            </a:r>
            <a:r>
              <a:rPr lang="en-US" sz="1100" dirty="0" err="1">
                <a:solidFill>
                  <a:schemeClr val="bg2"/>
                </a:solidFill>
              </a:rPr>
              <a:t>Floriza</a:t>
            </a:r>
            <a:r>
              <a:rPr lang="en-US" sz="1100" dirty="0">
                <a:solidFill>
                  <a:schemeClr val="bg2"/>
                </a:solidFill>
              </a:rPr>
              <a:t>, C. M. C. </a:t>
            </a:r>
            <a:r>
              <a:rPr lang="en-US" sz="1100" dirty="0" err="1">
                <a:solidFill>
                  <a:schemeClr val="bg2"/>
                </a:solidFill>
              </a:rPr>
              <a:t>Creayla</a:t>
            </a:r>
            <a:r>
              <a:rPr lang="en-US" sz="1100" dirty="0">
                <a:solidFill>
                  <a:schemeClr val="bg2"/>
                </a:solidFill>
              </a:rPr>
              <a:t>, F. C. C. Garcia, and E. Q. B. </a:t>
            </a:r>
            <a:r>
              <a:rPr lang="en-US" sz="1100" dirty="0" err="1">
                <a:solidFill>
                  <a:schemeClr val="bg2"/>
                </a:solidFill>
              </a:rPr>
              <a:t>MacAbebe</a:t>
            </a:r>
            <a:r>
              <a:rPr lang="en-US" sz="1100" dirty="0">
                <a:solidFill>
                  <a:schemeClr val="bg2"/>
                </a:solidFill>
              </a:rPr>
              <a:t>, “Real-time energy monitoring system for grid-tied Photovoltaic installations,” IEEE Reg. 10 </a:t>
            </a:r>
            <a:r>
              <a:rPr lang="en-US" sz="1100" dirty="0" err="1">
                <a:solidFill>
                  <a:schemeClr val="bg2"/>
                </a:solidFill>
              </a:rPr>
              <a:t>Annu</a:t>
            </a:r>
            <a:r>
              <a:rPr lang="en-US" sz="1100" dirty="0">
                <a:solidFill>
                  <a:schemeClr val="bg2"/>
                </a:solidFill>
              </a:rPr>
              <a:t>. Int. Conf. Proceedings/TENCON, vol. 2016–January, pp. 1–4, 2016.</a:t>
            </a:r>
          </a:p>
          <a:p>
            <a:pPr marL="342900" lvl="0" indent="-342900" algn="just">
              <a:spcAft>
                <a:spcPts val="250"/>
              </a:spcAft>
              <a:buSzPts val="800"/>
              <a:buFont typeface="+mj-lt"/>
              <a:buAutoNum type="arabicPeriod"/>
            </a:pPr>
            <a:r>
              <a:rPr lang="en-US" sz="1100" dirty="0">
                <a:solidFill>
                  <a:schemeClr val="bg2"/>
                </a:solidFill>
              </a:rPr>
              <a:t>C. M. C. </a:t>
            </a:r>
            <a:r>
              <a:rPr lang="en-US" sz="1100" dirty="0" err="1">
                <a:solidFill>
                  <a:schemeClr val="bg2"/>
                </a:solidFill>
              </a:rPr>
              <a:t>Creayla</a:t>
            </a:r>
            <a:r>
              <a:rPr lang="en-US" sz="1100" dirty="0">
                <a:solidFill>
                  <a:schemeClr val="bg2"/>
                </a:solidFill>
              </a:rPr>
              <a:t>, F. C. C. Garcia, and E. Q. B. </a:t>
            </a:r>
            <a:r>
              <a:rPr lang="en-US" sz="1100" dirty="0" err="1">
                <a:solidFill>
                  <a:schemeClr val="bg2"/>
                </a:solidFill>
              </a:rPr>
              <a:t>Macabebe</a:t>
            </a:r>
            <a:r>
              <a:rPr lang="en-US" sz="1100" dirty="0">
                <a:solidFill>
                  <a:schemeClr val="bg2"/>
                </a:solidFill>
              </a:rPr>
              <a:t>, “Solar Irradiance Forecasting Model Using Random Forest for Hybrid Photovoltaic Systems.”</a:t>
            </a:r>
          </a:p>
          <a:p>
            <a:pPr marL="342900" lvl="0" indent="-342900" algn="just">
              <a:spcAft>
                <a:spcPts val="250"/>
              </a:spcAft>
              <a:buSzPts val="800"/>
              <a:buFont typeface="+mj-lt"/>
              <a:buAutoNum type="arabicPeriod"/>
            </a:pPr>
            <a:r>
              <a:rPr lang="en-US" sz="1100" dirty="0">
                <a:solidFill>
                  <a:schemeClr val="bg2"/>
                </a:solidFill>
              </a:rPr>
              <a:t>J. Giulio et al., “Designing effective feedback of electricity consumption for mobile user interfaces.,” </a:t>
            </a:r>
            <a:r>
              <a:rPr lang="en-US" sz="1100" dirty="0" err="1">
                <a:solidFill>
                  <a:schemeClr val="bg2"/>
                </a:solidFill>
              </a:rPr>
              <a:t>PsychNology</a:t>
            </a:r>
            <a:r>
              <a:rPr lang="en-US" sz="1100" dirty="0">
                <a:solidFill>
                  <a:schemeClr val="bg2"/>
                </a:solidFill>
              </a:rPr>
              <a:t> J., vol. 7, no. 3, pp. 265–289, 2009.</a:t>
            </a:r>
          </a:p>
          <a:p>
            <a:pPr marL="342900" lvl="0" indent="-342900" algn="just">
              <a:spcAft>
                <a:spcPts val="250"/>
              </a:spcAft>
              <a:buSzPts val="800"/>
              <a:buFont typeface="+mj-lt"/>
              <a:buAutoNum type="arabicPeriod"/>
            </a:pPr>
            <a:r>
              <a:rPr lang="en-US" sz="1100" dirty="0">
                <a:solidFill>
                  <a:schemeClr val="bg2"/>
                </a:solidFill>
              </a:rPr>
              <a:t>Argent Data Systems, "Weather Sensor Assembly </a:t>
            </a:r>
            <a:r>
              <a:rPr lang="en-US" sz="1100" dirty="0" err="1">
                <a:solidFill>
                  <a:schemeClr val="bg2"/>
                </a:solidFill>
              </a:rPr>
              <a:t>p/n</a:t>
            </a:r>
            <a:r>
              <a:rPr lang="en-US" sz="1100" dirty="0">
                <a:solidFill>
                  <a:schemeClr val="bg2"/>
                </a:solidFill>
              </a:rPr>
              <a:t> 80422,".</a:t>
            </a:r>
          </a:p>
          <a:p>
            <a:pPr marL="342900" lvl="0" indent="-342900" algn="just">
              <a:spcAft>
                <a:spcPts val="250"/>
              </a:spcAft>
              <a:buSzPts val="800"/>
              <a:buFont typeface="+mj-lt"/>
              <a:buAutoNum type="arabicPeriod"/>
            </a:pPr>
            <a:r>
              <a:rPr lang="en-US" sz="1100" dirty="0">
                <a:solidFill>
                  <a:schemeClr val="bg2"/>
                </a:solidFill>
              </a:rPr>
              <a:t>"Weather shield hookup guide," in </a:t>
            </a:r>
            <a:r>
              <a:rPr lang="en-US" sz="1100" dirty="0" err="1">
                <a:solidFill>
                  <a:schemeClr val="bg2"/>
                </a:solidFill>
              </a:rPr>
              <a:t>Sparkfun</a:t>
            </a:r>
            <a:r>
              <a:rPr lang="en-US" sz="1100" dirty="0">
                <a:solidFill>
                  <a:schemeClr val="bg2"/>
                </a:solidFill>
              </a:rPr>
              <a:t>. [Online]. Available: https://</a:t>
            </a:r>
            <a:r>
              <a:rPr lang="en-US" sz="1100" dirty="0" err="1">
                <a:solidFill>
                  <a:schemeClr val="bg2"/>
                </a:solidFill>
              </a:rPr>
              <a:t>learn.sparkfun.com</a:t>
            </a:r>
            <a:r>
              <a:rPr lang="en-US" sz="1100" dirty="0">
                <a:solidFill>
                  <a:schemeClr val="bg2"/>
                </a:solidFill>
              </a:rPr>
              <a:t>/tutorials/weather-shield-hookup-guide. Accessed: Oct. 26, 2016.</a:t>
            </a:r>
          </a:p>
          <a:p>
            <a:pPr marL="342900" lvl="0" indent="-342900" algn="just">
              <a:buSzPts val="800"/>
              <a:buFont typeface="+mj-lt"/>
              <a:buAutoNum type="arabicPeriod"/>
            </a:pPr>
            <a:r>
              <a:rPr lang="en-US" sz="1100" dirty="0">
                <a:solidFill>
                  <a:schemeClr val="bg2"/>
                </a:solidFill>
              </a:rPr>
              <a:t>M. Rouse, "What is Prototyping model?,". [Online]. Available: http://</a:t>
            </a:r>
            <a:r>
              <a:rPr lang="en-US" sz="1100" dirty="0" err="1">
                <a:solidFill>
                  <a:schemeClr val="bg2"/>
                </a:solidFill>
              </a:rPr>
              <a:t>searchcio.techtarget.com</a:t>
            </a:r>
            <a:r>
              <a:rPr lang="en-US" sz="1100" dirty="0">
                <a:solidFill>
                  <a:schemeClr val="bg2"/>
                </a:solidFill>
              </a:rPr>
              <a:t>/definition/Prototyping-Model. Accessed: Oct. 26, 2016.</a:t>
            </a:r>
          </a:p>
          <a:p>
            <a:r>
              <a:rPr lang="en-US" sz="1100" dirty="0">
                <a:solidFill>
                  <a:schemeClr val="bg2"/>
                </a:solidFill>
              </a:rPr>
              <a:t/>
            </a:r>
            <a:br>
              <a:rPr lang="en-US" sz="1100" dirty="0">
                <a:solidFill>
                  <a:schemeClr val="bg2"/>
                </a:solidFill>
              </a:rPr>
            </a:br>
            <a:endParaRPr lang="en-US" sz="1100" dirty="0">
              <a:solidFill>
                <a:schemeClr val="bg2"/>
              </a:solidFill>
            </a:endParaRPr>
          </a:p>
        </p:txBody>
      </p:sp>
    </p:spTree>
    <p:extLst>
      <p:ext uri="{BB962C8B-B14F-4D97-AF65-F5344CB8AC3E}">
        <p14:creationId xmlns:p14="http://schemas.microsoft.com/office/powerpoint/2010/main" val="95429747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ctrTitle" idx="4294967295"/>
          </p:nvPr>
        </p:nvSpPr>
        <p:spPr>
          <a:xfrm>
            <a:off x="2252892" y="5125347"/>
            <a:ext cx="4257826" cy="1414692"/>
          </a:xfrm>
          <a:prstGeom prst="rect">
            <a:avLst/>
          </a:prstGeom>
        </p:spPr>
        <p:txBody>
          <a:bodyPr lIns="91425" tIns="91425" rIns="91425" bIns="91425" anchor="b" anchorCtr="0">
            <a:noAutofit/>
          </a:bodyPr>
          <a:lstStyle/>
          <a:p>
            <a:pPr lvl="0" algn="ctr" rtl="0">
              <a:spcBef>
                <a:spcPts val="0"/>
              </a:spcBef>
              <a:buNone/>
            </a:pPr>
            <a:r>
              <a:rPr lang="en-US" sz="3200" dirty="0" smtClean="0">
                <a:solidFill>
                  <a:srgbClr val="FFFFFF"/>
                </a:solidFill>
              </a:rPr>
              <a:t>Data Visualization</a:t>
            </a:r>
            <a:endParaRPr lang="en" sz="3200" dirty="0">
              <a:solidFill>
                <a:srgbClr val="FFFFFF"/>
              </a:solidFill>
            </a:endParaRPr>
          </a:p>
        </p:txBody>
      </p:sp>
      <p:grpSp>
        <p:nvGrpSpPr>
          <p:cNvPr id="95" name="Shape 95"/>
          <p:cNvGrpSpPr/>
          <p:nvPr/>
        </p:nvGrpSpPr>
        <p:grpSpPr>
          <a:xfrm>
            <a:off x="453100" y="349133"/>
            <a:ext cx="8157459" cy="5913913"/>
            <a:chOff x="-501509" y="-417564"/>
            <a:chExt cx="2184532" cy="4938889"/>
          </a:xfrm>
        </p:grpSpPr>
        <p:sp>
          <p:nvSpPr>
            <p:cNvPr id="96" name="Shape 96"/>
            <p:cNvSpPr/>
            <p:nvPr/>
          </p:nvSpPr>
          <p:spPr>
            <a:xfrm>
              <a:off x="-501509" y="4161925"/>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sp>
          <p:nvSpPr>
            <p:cNvPr id="97" name="Shape 97"/>
            <p:cNvSpPr/>
            <p:nvPr/>
          </p:nvSpPr>
          <p:spPr>
            <a:xfrm rot="16200000">
              <a:off x="1323623" y="4161925"/>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sp>
          <p:nvSpPr>
            <p:cNvPr id="98" name="Shape 98"/>
            <p:cNvSpPr/>
            <p:nvPr/>
          </p:nvSpPr>
          <p:spPr>
            <a:xfrm rot="5400000">
              <a:off x="-501509" y="-417563"/>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sp>
          <p:nvSpPr>
            <p:cNvPr id="99" name="Shape 99"/>
            <p:cNvSpPr/>
            <p:nvPr/>
          </p:nvSpPr>
          <p:spPr>
            <a:xfrm rot="10800000">
              <a:off x="1299188" y="-417564"/>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grpSp>
      <p:pic>
        <p:nvPicPr>
          <p:cNvPr id="9" name="image09.png"/>
          <p:cNvPicPr/>
          <p:nvPr/>
        </p:nvPicPr>
        <p:blipFill>
          <a:blip r:embed="rId3"/>
          <a:srcRect/>
          <a:stretch>
            <a:fillRect/>
          </a:stretch>
        </p:blipFill>
        <p:spPr>
          <a:xfrm>
            <a:off x="1222133" y="755411"/>
            <a:ext cx="6717392" cy="5147198"/>
          </a:xfrm>
          <a:prstGeom prst="rect">
            <a:avLst/>
          </a:prstGeom>
          <a:ln/>
        </p:spPr>
      </p:pic>
      <p:pic>
        <p:nvPicPr>
          <p:cNvPr id="3" name="Picture 2"/>
          <p:cNvPicPr>
            <a:picLocks noChangeAspect="1"/>
          </p:cNvPicPr>
          <p:nvPr/>
        </p:nvPicPr>
        <p:blipFill rotWithShape="1">
          <a:blip r:embed="rId4"/>
          <a:srcRect r="533"/>
          <a:stretch/>
        </p:blipFill>
        <p:spPr>
          <a:xfrm>
            <a:off x="1141888" y="755411"/>
            <a:ext cx="6851521" cy="5151454"/>
          </a:xfrm>
          <a:prstGeom prst="rect">
            <a:avLst/>
          </a:prstGeom>
        </p:spPr>
      </p:pic>
    </p:spTree>
    <p:extLst>
      <p:ext uri="{BB962C8B-B14F-4D97-AF65-F5344CB8AC3E}">
        <p14:creationId xmlns:p14="http://schemas.microsoft.com/office/powerpoint/2010/main" val="904112388"/>
      </p:ext>
    </p:extLst>
  </p:cSld>
  <p:clrMapOvr>
    <a:masterClrMapping/>
  </p:clrMapOvr>
  <p:transition spd="slow">
    <p:cut/>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31992" y="6191729"/>
            <a:ext cx="9175991" cy="666271"/>
          </a:xfrm>
          <a:prstGeom prst="rect">
            <a:avLst/>
          </a:prstGeom>
        </p:spPr>
      </p:pic>
      <p:sp>
        <p:nvSpPr>
          <p:cNvPr id="93" name="Shape 93"/>
          <p:cNvSpPr txBox="1">
            <a:spLocks noGrp="1"/>
          </p:cNvSpPr>
          <p:nvPr>
            <p:ph type="ctrTitle" idx="4294967295"/>
          </p:nvPr>
        </p:nvSpPr>
        <p:spPr>
          <a:xfrm>
            <a:off x="-366740" y="4960823"/>
            <a:ext cx="5194771" cy="1948872"/>
          </a:xfrm>
          <a:prstGeom prst="rect">
            <a:avLst/>
          </a:prstGeom>
        </p:spPr>
        <p:txBody>
          <a:bodyPr lIns="91425" tIns="91425" rIns="91425" bIns="91425" anchor="b" anchorCtr="0">
            <a:noAutofit/>
          </a:bodyPr>
          <a:lstStyle/>
          <a:p>
            <a:pPr lvl="0" algn="ctr" rtl="0">
              <a:spcBef>
                <a:spcPts val="0"/>
              </a:spcBef>
              <a:buNone/>
            </a:pPr>
            <a:r>
              <a:rPr lang="en-US" sz="3200" dirty="0" smtClean="0">
                <a:solidFill>
                  <a:srgbClr val="FFFFFF"/>
                </a:solidFill>
              </a:rPr>
              <a:t>Data Visualization</a:t>
            </a:r>
            <a:endParaRPr lang="en" sz="3200" dirty="0">
              <a:solidFill>
                <a:srgbClr val="FFFFFF"/>
              </a:solidFill>
            </a:endParaRPr>
          </a:p>
        </p:txBody>
      </p:sp>
      <p:grpSp>
        <p:nvGrpSpPr>
          <p:cNvPr id="95" name="Shape 95"/>
          <p:cNvGrpSpPr/>
          <p:nvPr/>
        </p:nvGrpSpPr>
        <p:grpSpPr>
          <a:xfrm>
            <a:off x="3244911" y="174357"/>
            <a:ext cx="2548201" cy="5761089"/>
            <a:chOff x="-501509" y="-417564"/>
            <a:chExt cx="2184532" cy="4938889"/>
          </a:xfrm>
        </p:grpSpPr>
        <p:sp>
          <p:nvSpPr>
            <p:cNvPr id="96" name="Shape 96"/>
            <p:cNvSpPr/>
            <p:nvPr/>
          </p:nvSpPr>
          <p:spPr>
            <a:xfrm>
              <a:off x="-501509" y="4161925"/>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sp>
          <p:nvSpPr>
            <p:cNvPr id="97" name="Shape 97"/>
            <p:cNvSpPr/>
            <p:nvPr/>
          </p:nvSpPr>
          <p:spPr>
            <a:xfrm rot="16200000">
              <a:off x="1323623" y="4161925"/>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sp>
          <p:nvSpPr>
            <p:cNvPr id="98" name="Shape 98"/>
            <p:cNvSpPr/>
            <p:nvPr/>
          </p:nvSpPr>
          <p:spPr>
            <a:xfrm rot="5400000">
              <a:off x="-501509" y="-417563"/>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sp>
          <p:nvSpPr>
            <p:cNvPr id="99" name="Shape 99"/>
            <p:cNvSpPr/>
            <p:nvPr/>
          </p:nvSpPr>
          <p:spPr>
            <a:xfrm rot="10800000">
              <a:off x="1299188" y="-417564"/>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grpSp>
      <p:pic>
        <p:nvPicPr>
          <p:cNvPr id="10" name="image04.png"/>
          <p:cNvPicPr/>
          <p:nvPr/>
        </p:nvPicPr>
        <p:blipFill>
          <a:blip r:embed="rId4"/>
          <a:srcRect/>
          <a:stretch>
            <a:fillRect/>
          </a:stretch>
        </p:blipFill>
        <p:spPr>
          <a:xfrm>
            <a:off x="3639534" y="519616"/>
            <a:ext cx="1705844" cy="5070385"/>
          </a:xfrm>
          <a:prstGeom prst="rect">
            <a:avLst/>
          </a:prstGeom>
          <a:ln/>
        </p:spPr>
      </p:pic>
    </p:spTree>
    <p:extLst>
      <p:ext uri="{BB962C8B-B14F-4D97-AF65-F5344CB8AC3E}">
        <p14:creationId xmlns:p14="http://schemas.microsoft.com/office/powerpoint/2010/main" val="1281131622"/>
      </p:ext>
    </p:extLst>
  </p:cSld>
  <p:clrMapOvr>
    <a:masterClrMapping/>
  </p:clrMapOvr>
  <p:transition spd="slow">
    <p:cut/>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grpSp>
        <p:nvGrpSpPr>
          <p:cNvPr id="95" name="Shape 95"/>
          <p:cNvGrpSpPr/>
          <p:nvPr/>
        </p:nvGrpSpPr>
        <p:grpSpPr>
          <a:xfrm>
            <a:off x="879663" y="225631"/>
            <a:ext cx="7053054" cy="5795159"/>
            <a:chOff x="-501509" y="-417564"/>
            <a:chExt cx="2184532" cy="4938889"/>
          </a:xfrm>
        </p:grpSpPr>
        <p:sp>
          <p:nvSpPr>
            <p:cNvPr id="96" name="Shape 96"/>
            <p:cNvSpPr/>
            <p:nvPr/>
          </p:nvSpPr>
          <p:spPr>
            <a:xfrm>
              <a:off x="-501509" y="4161925"/>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sp>
          <p:nvSpPr>
            <p:cNvPr id="97" name="Shape 97"/>
            <p:cNvSpPr/>
            <p:nvPr/>
          </p:nvSpPr>
          <p:spPr>
            <a:xfrm rot="16200000">
              <a:off x="1323623" y="4161925"/>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sp>
          <p:nvSpPr>
            <p:cNvPr id="98" name="Shape 98"/>
            <p:cNvSpPr/>
            <p:nvPr/>
          </p:nvSpPr>
          <p:spPr>
            <a:xfrm rot="5400000">
              <a:off x="-501509" y="-417563"/>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sp>
          <p:nvSpPr>
            <p:cNvPr id="99" name="Shape 99"/>
            <p:cNvSpPr/>
            <p:nvPr/>
          </p:nvSpPr>
          <p:spPr>
            <a:xfrm rot="10800000">
              <a:off x="1299188" y="-417564"/>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gr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a:xfrm>
            <a:off x="1372607" y="676407"/>
            <a:ext cx="5979924" cy="4637035"/>
          </a:xfrm>
          <a:prstGeom prst="rect">
            <a:avLst/>
          </a:prstGeom>
        </p:spPr>
      </p:pic>
      <p:pic>
        <p:nvPicPr>
          <p:cNvPr id="10" name="Picture 9"/>
          <p:cNvPicPr>
            <a:picLocks noChangeAspect="1"/>
          </p:cNvPicPr>
          <p:nvPr/>
        </p:nvPicPr>
        <p:blipFill>
          <a:blip r:embed="rId4"/>
          <a:stretch>
            <a:fillRect/>
          </a:stretch>
        </p:blipFill>
        <p:spPr>
          <a:xfrm>
            <a:off x="-31992" y="6191729"/>
            <a:ext cx="9175991" cy="666271"/>
          </a:xfrm>
          <a:prstGeom prst="rect">
            <a:avLst/>
          </a:prstGeom>
        </p:spPr>
      </p:pic>
      <p:sp>
        <p:nvSpPr>
          <p:cNvPr id="11" name="Shape 93"/>
          <p:cNvSpPr txBox="1">
            <a:spLocks/>
          </p:cNvSpPr>
          <p:nvPr/>
        </p:nvSpPr>
        <p:spPr>
          <a:xfrm>
            <a:off x="-366740" y="4960823"/>
            <a:ext cx="5194771" cy="1948872"/>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54F5B"/>
              </a:buClr>
              <a:buSzPct val="100000"/>
              <a:buFont typeface="Montserrat"/>
              <a:buNone/>
              <a:defRPr sz="3000" b="1" i="0" u="none" strike="noStrike" cap="none">
                <a:solidFill>
                  <a:srgbClr val="454F5B"/>
                </a:solidFill>
                <a:latin typeface="Montserrat"/>
                <a:ea typeface="Montserrat"/>
                <a:cs typeface="Montserrat"/>
                <a:sym typeface="Montserrat"/>
              </a:defRPr>
            </a:lvl1pPr>
            <a:lvl2pPr lvl="1">
              <a:spcBef>
                <a:spcPts val="0"/>
              </a:spcBef>
              <a:buClr>
                <a:srgbClr val="454F5B"/>
              </a:buClr>
              <a:buSzPct val="100000"/>
              <a:buFont typeface="Montserrat"/>
              <a:buNone/>
              <a:defRPr sz="3000" b="1">
                <a:solidFill>
                  <a:srgbClr val="454F5B"/>
                </a:solidFill>
                <a:latin typeface="Montserrat"/>
                <a:ea typeface="Montserrat"/>
                <a:cs typeface="Montserrat"/>
                <a:sym typeface="Montserrat"/>
              </a:defRPr>
            </a:lvl2pPr>
            <a:lvl3pPr lvl="2">
              <a:spcBef>
                <a:spcPts val="0"/>
              </a:spcBef>
              <a:buClr>
                <a:srgbClr val="454F5B"/>
              </a:buClr>
              <a:buSzPct val="100000"/>
              <a:buFont typeface="Montserrat"/>
              <a:buNone/>
              <a:defRPr sz="3000" b="1">
                <a:solidFill>
                  <a:srgbClr val="454F5B"/>
                </a:solidFill>
                <a:latin typeface="Montserrat"/>
                <a:ea typeface="Montserrat"/>
                <a:cs typeface="Montserrat"/>
                <a:sym typeface="Montserrat"/>
              </a:defRPr>
            </a:lvl3pPr>
            <a:lvl4pPr lvl="3">
              <a:spcBef>
                <a:spcPts val="0"/>
              </a:spcBef>
              <a:buClr>
                <a:srgbClr val="454F5B"/>
              </a:buClr>
              <a:buSzPct val="100000"/>
              <a:buFont typeface="Montserrat"/>
              <a:buNone/>
              <a:defRPr sz="3000" b="1">
                <a:solidFill>
                  <a:srgbClr val="454F5B"/>
                </a:solidFill>
                <a:latin typeface="Montserrat"/>
                <a:ea typeface="Montserrat"/>
                <a:cs typeface="Montserrat"/>
                <a:sym typeface="Montserrat"/>
              </a:defRPr>
            </a:lvl4pPr>
            <a:lvl5pPr lvl="4">
              <a:spcBef>
                <a:spcPts val="0"/>
              </a:spcBef>
              <a:buClr>
                <a:srgbClr val="454F5B"/>
              </a:buClr>
              <a:buSzPct val="100000"/>
              <a:buFont typeface="Montserrat"/>
              <a:buNone/>
              <a:defRPr sz="3000" b="1">
                <a:solidFill>
                  <a:srgbClr val="454F5B"/>
                </a:solidFill>
                <a:latin typeface="Montserrat"/>
                <a:ea typeface="Montserrat"/>
                <a:cs typeface="Montserrat"/>
                <a:sym typeface="Montserrat"/>
              </a:defRPr>
            </a:lvl5pPr>
            <a:lvl6pPr lvl="5">
              <a:spcBef>
                <a:spcPts val="0"/>
              </a:spcBef>
              <a:buClr>
                <a:srgbClr val="454F5B"/>
              </a:buClr>
              <a:buSzPct val="100000"/>
              <a:buFont typeface="Montserrat"/>
              <a:buNone/>
              <a:defRPr sz="3000" b="1">
                <a:solidFill>
                  <a:srgbClr val="454F5B"/>
                </a:solidFill>
                <a:latin typeface="Montserrat"/>
                <a:ea typeface="Montserrat"/>
                <a:cs typeface="Montserrat"/>
                <a:sym typeface="Montserrat"/>
              </a:defRPr>
            </a:lvl6pPr>
            <a:lvl7pPr lvl="6">
              <a:spcBef>
                <a:spcPts val="0"/>
              </a:spcBef>
              <a:buClr>
                <a:srgbClr val="454F5B"/>
              </a:buClr>
              <a:buSzPct val="100000"/>
              <a:buFont typeface="Montserrat"/>
              <a:buNone/>
              <a:defRPr sz="3000" b="1">
                <a:solidFill>
                  <a:srgbClr val="454F5B"/>
                </a:solidFill>
                <a:latin typeface="Montserrat"/>
                <a:ea typeface="Montserrat"/>
                <a:cs typeface="Montserrat"/>
                <a:sym typeface="Montserrat"/>
              </a:defRPr>
            </a:lvl7pPr>
            <a:lvl8pPr lvl="7">
              <a:spcBef>
                <a:spcPts val="0"/>
              </a:spcBef>
              <a:buClr>
                <a:srgbClr val="454F5B"/>
              </a:buClr>
              <a:buSzPct val="100000"/>
              <a:buFont typeface="Montserrat"/>
              <a:buNone/>
              <a:defRPr sz="3000" b="1">
                <a:solidFill>
                  <a:srgbClr val="454F5B"/>
                </a:solidFill>
                <a:latin typeface="Montserrat"/>
                <a:ea typeface="Montserrat"/>
                <a:cs typeface="Montserrat"/>
                <a:sym typeface="Montserrat"/>
              </a:defRPr>
            </a:lvl8pPr>
            <a:lvl9pPr lvl="8">
              <a:spcBef>
                <a:spcPts val="0"/>
              </a:spcBef>
              <a:buClr>
                <a:srgbClr val="454F5B"/>
              </a:buClr>
              <a:buSzPct val="100000"/>
              <a:buFont typeface="Montserrat"/>
              <a:buNone/>
              <a:defRPr sz="3000" b="1">
                <a:solidFill>
                  <a:srgbClr val="454F5B"/>
                </a:solidFill>
                <a:latin typeface="Montserrat"/>
                <a:ea typeface="Montserrat"/>
                <a:cs typeface="Montserrat"/>
                <a:sym typeface="Montserrat"/>
              </a:defRPr>
            </a:lvl9pPr>
          </a:lstStyle>
          <a:p>
            <a:pPr algn="ctr"/>
            <a:r>
              <a:rPr lang="en-US" sz="3200" smtClean="0">
                <a:solidFill>
                  <a:srgbClr val="FFFFFF"/>
                </a:solidFill>
              </a:rPr>
              <a:t>Data Visualization</a:t>
            </a:r>
            <a:endParaRPr lang="en" sz="3200" dirty="0">
              <a:solidFill>
                <a:srgbClr val="FFFFFF"/>
              </a:solidFill>
            </a:endParaRPr>
          </a:p>
        </p:txBody>
      </p:sp>
    </p:spTree>
    <p:extLst>
      <p:ext uri="{BB962C8B-B14F-4D97-AF65-F5344CB8AC3E}">
        <p14:creationId xmlns:p14="http://schemas.microsoft.com/office/powerpoint/2010/main" val="1885806185"/>
      </p:ext>
    </p:extLst>
  </p:cSld>
  <p:clrMapOvr>
    <a:masterClrMapping/>
  </p:clrMapOvr>
  <p:transition spd="slow">
    <p:cut/>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grpSp>
        <p:nvGrpSpPr>
          <p:cNvPr id="95" name="Shape 95"/>
          <p:cNvGrpSpPr/>
          <p:nvPr/>
        </p:nvGrpSpPr>
        <p:grpSpPr>
          <a:xfrm>
            <a:off x="416524" y="166253"/>
            <a:ext cx="8157459" cy="5913913"/>
            <a:chOff x="-501509" y="-417564"/>
            <a:chExt cx="2184532" cy="4938889"/>
          </a:xfrm>
        </p:grpSpPr>
        <p:sp>
          <p:nvSpPr>
            <p:cNvPr id="96" name="Shape 96"/>
            <p:cNvSpPr/>
            <p:nvPr/>
          </p:nvSpPr>
          <p:spPr>
            <a:xfrm>
              <a:off x="-501509" y="4161925"/>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sp>
          <p:nvSpPr>
            <p:cNvPr id="97" name="Shape 97"/>
            <p:cNvSpPr/>
            <p:nvPr/>
          </p:nvSpPr>
          <p:spPr>
            <a:xfrm rot="16200000">
              <a:off x="1323623" y="4161925"/>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sp>
          <p:nvSpPr>
            <p:cNvPr id="98" name="Shape 98"/>
            <p:cNvSpPr/>
            <p:nvPr/>
          </p:nvSpPr>
          <p:spPr>
            <a:xfrm rot="5400000">
              <a:off x="-501509" y="-417563"/>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sp>
          <p:nvSpPr>
            <p:cNvPr id="99" name="Shape 99"/>
            <p:cNvSpPr/>
            <p:nvPr/>
          </p:nvSpPr>
          <p:spPr>
            <a:xfrm rot="10800000">
              <a:off x="1299188" y="-417564"/>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grpSp>
      <p:pic>
        <p:nvPicPr>
          <p:cNvPr id="10" name="Picture 9"/>
          <p:cNvPicPr/>
          <p:nvPr/>
        </p:nvPicPr>
        <p:blipFill>
          <a:blip r:embed="rId3">
            <a:extLst>
              <a:ext uri="{28A0092B-C50C-407E-A947-70E740481C1C}">
                <a14:useLocalDpi xmlns:a14="http://schemas.microsoft.com/office/drawing/2010/main" val="0"/>
              </a:ext>
            </a:extLst>
          </a:blip>
          <a:stretch>
            <a:fillRect/>
          </a:stretch>
        </p:blipFill>
        <p:spPr>
          <a:xfrm>
            <a:off x="768770" y="489115"/>
            <a:ext cx="7425203" cy="5160698"/>
          </a:xfrm>
          <a:prstGeom prst="rect">
            <a:avLst/>
          </a:prstGeom>
        </p:spPr>
      </p:pic>
      <p:pic>
        <p:nvPicPr>
          <p:cNvPr id="9" name="Picture 8"/>
          <p:cNvPicPr>
            <a:picLocks noChangeAspect="1"/>
          </p:cNvPicPr>
          <p:nvPr/>
        </p:nvPicPr>
        <p:blipFill>
          <a:blip r:embed="rId4"/>
          <a:stretch>
            <a:fillRect/>
          </a:stretch>
        </p:blipFill>
        <p:spPr>
          <a:xfrm>
            <a:off x="-31992" y="6191729"/>
            <a:ext cx="9175991" cy="666271"/>
          </a:xfrm>
          <a:prstGeom prst="rect">
            <a:avLst/>
          </a:prstGeom>
        </p:spPr>
      </p:pic>
      <p:sp>
        <p:nvSpPr>
          <p:cNvPr id="11" name="Shape 93"/>
          <p:cNvSpPr txBox="1">
            <a:spLocks/>
          </p:cNvSpPr>
          <p:nvPr/>
        </p:nvSpPr>
        <p:spPr>
          <a:xfrm>
            <a:off x="-366740" y="4960823"/>
            <a:ext cx="5194771" cy="1948872"/>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54F5B"/>
              </a:buClr>
              <a:buSzPct val="100000"/>
              <a:buFont typeface="Montserrat"/>
              <a:buNone/>
              <a:defRPr sz="3000" b="1" i="0" u="none" strike="noStrike" cap="none">
                <a:solidFill>
                  <a:srgbClr val="454F5B"/>
                </a:solidFill>
                <a:latin typeface="Montserrat"/>
                <a:ea typeface="Montserrat"/>
                <a:cs typeface="Montserrat"/>
                <a:sym typeface="Montserrat"/>
              </a:defRPr>
            </a:lvl1pPr>
            <a:lvl2pPr lvl="1">
              <a:spcBef>
                <a:spcPts val="0"/>
              </a:spcBef>
              <a:buClr>
                <a:srgbClr val="454F5B"/>
              </a:buClr>
              <a:buSzPct val="100000"/>
              <a:buFont typeface="Montserrat"/>
              <a:buNone/>
              <a:defRPr sz="3000" b="1">
                <a:solidFill>
                  <a:srgbClr val="454F5B"/>
                </a:solidFill>
                <a:latin typeface="Montserrat"/>
                <a:ea typeface="Montserrat"/>
                <a:cs typeface="Montserrat"/>
                <a:sym typeface="Montserrat"/>
              </a:defRPr>
            </a:lvl2pPr>
            <a:lvl3pPr lvl="2">
              <a:spcBef>
                <a:spcPts val="0"/>
              </a:spcBef>
              <a:buClr>
                <a:srgbClr val="454F5B"/>
              </a:buClr>
              <a:buSzPct val="100000"/>
              <a:buFont typeface="Montserrat"/>
              <a:buNone/>
              <a:defRPr sz="3000" b="1">
                <a:solidFill>
                  <a:srgbClr val="454F5B"/>
                </a:solidFill>
                <a:latin typeface="Montserrat"/>
                <a:ea typeface="Montserrat"/>
                <a:cs typeface="Montserrat"/>
                <a:sym typeface="Montserrat"/>
              </a:defRPr>
            </a:lvl3pPr>
            <a:lvl4pPr lvl="3">
              <a:spcBef>
                <a:spcPts val="0"/>
              </a:spcBef>
              <a:buClr>
                <a:srgbClr val="454F5B"/>
              </a:buClr>
              <a:buSzPct val="100000"/>
              <a:buFont typeface="Montserrat"/>
              <a:buNone/>
              <a:defRPr sz="3000" b="1">
                <a:solidFill>
                  <a:srgbClr val="454F5B"/>
                </a:solidFill>
                <a:latin typeface="Montserrat"/>
                <a:ea typeface="Montserrat"/>
                <a:cs typeface="Montserrat"/>
                <a:sym typeface="Montserrat"/>
              </a:defRPr>
            </a:lvl4pPr>
            <a:lvl5pPr lvl="4">
              <a:spcBef>
                <a:spcPts val="0"/>
              </a:spcBef>
              <a:buClr>
                <a:srgbClr val="454F5B"/>
              </a:buClr>
              <a:buSzPct val="100000"/>
              <a:buFont typeface="Montserrat"/>
              <a:buNone/>
              <a:defRPr sz="3000" b="1">
                <a:solidFill>
                  <a:srgbClr val="454F5B"/>
                </a:solidFill>
                <a:latin typeface="Montserrat"/>
                <a:ea typeface="Montserrat"/>
                <a:cs typeface="Montserrat"/>
                <a:sym typeface="Montserrat"/>
              </a:defRPr>
            </a:lvl5pPr>
            <a:lvl6pPr lvl="5">
              <a:spcBef>
                <a:spcPts val="0"/>
              </a:spcBef>
              <a:buClr>
                <a:srgbClr val="454F5B"/>
              </a:buClr>
              <a:buSzPct val="100000"/>
              <a:buFont typeface="Montserrat"/>
              <a:buNone/>
              <a:defRPr sz="3000" b="1">
                <a:solidFill>
                  <a:srgbClr val="454F5B"/>
                </a:solidFill>
                <a:latin typeface="Montserrat"/>
                <a:ea typeface="Montserrat"/>
                <a:cs typeface="Montserrat"/>
                <a:sym typeface="Montserrat"/>
              </a:defRPr>
            </a:lvl6pPr>
            <a:lvl7pPr lvl="6">
              <a:spcBef>
                <a:spcPts val="0"/>
              </a:spcBef>
              <a:buClr>
                <a:srgbClr val="454F5B"/>
              </a:buClr>
              <a:buSzPct val="100000"/>
              <a:buFont typeface="Montserrat"/>
              <a:buNone/>
              <a:defRPr sz="3000" b="1">
                <a:solidFill>
                  <a:srgbClr val="454F5B"/>
                </a:solidFill>
                <a:latin typeface="Montserrat"/>
                <a:ea typeface="Montserrat"/>
                <a:cs typeface="Montserrat"/>
                <a:sym typeface="Montserrat"/>
              </a:defRPr>
            </a:lvl7pPr>
            <a:lvl8pPr lvl="7">
              <a:spcBef>
                <a:spcPts val="0"/>
              </a:spcBef>
              <a:buClr>
                <a:srgbClr val="454F5B"/>
              </a:buClr>
              <a:buSzPct val="100000"/>
              <a:buFont typeface="Montserrat"/>
              <a:buNone/>
              <a:defRPr sz="3000" b="1">
                <a:solidFill>
                  <a:srgbClr val="454F5B"/>
                </a:solidFill>
                <a:latin typeface="Montserrat"/>
                <a:ea typeface="Montserrat"/>
                <a:cs typeface="Montserrat"/>
                <a:sym typeface="Montserrat"/>
              </a:defRPr>
            </a:lvl8pPr>
            <a:lvl9pPr lvl="8">
              <a:spcBef>
                <a:spcPts val="0"/>
              </a:spcBef>
              <a:buClr>
                <a:srgbClr val="454F5B"/>
              </a:buClr>
              <a:buSzPct val="100000"/>
              <a:buFont typeface="Montserrat"/>
              <a:buNone/>
              <a:defRPr sz="3000" b="1">
                <a:solidFill>
                  <a:srgbClr val="454F5B"/>
                </a:solidFill>
                <a:latin typeface="Montserrat"/>
                <a:ea typeface="Montserrat"/>
                <a:cs typeface="Montserrat"/>
                <a:sym typeface="Montserrat"/>
              </a:defRPr>
            </a:lvl9pPr>
          </a:lstStyle>
          <a:p>
            <a:pPr algn="ctr"/>
            <a:r>
              <a:rPr lang="en-US" sz="3200" dirty="0" smtClean="0">
                <a:solidFill>
                  <a:srgbClr val="FFFFFF"/>
                </a:solidFill>
              </a:rPr>
              <a:t>Data Visualization</a:t>
            </a:r>
            <a:endParaRPr lang="en" sz="3200" dirty="0">
              <a:solidFill>
                <a:srgbClr val="FFFFFF"/>
              </a:solidFill>
            </a:endParaRPr>
          </a:p>
        </p:txBody>
      </p:sp>
    </p:spTree>
    <p:extLst>
      <p:ext uri="{BB962C8B-B14F-4D97-AF65-F5344CB8AC3E}">
        <p14:creationId xmlns:p14="http://schemas.microsoft.com/office/powerpoint/2010/main" val="948334287"/>
      </p:ext>
    </p:extLst>
  </p:cSld>
  <p:clrMapOvr>
    <a:masterClrMapping/>
  </p:clrMapOvr>
  <p:transition spd="slow">
    <p:cut/>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sktop/TechRep/UseCase.png"/>
          <p:cNvPicPr/>
          <p:nvPr/>
        </p:nvPicPr>
        <p:blipFill>
          <a:blip r:embed="rId2">
            <a:extLst>
              <a:ext uri="{28A0092B-C50C-407E-A947-70E740481C1C}">
                <a14:useLocalDpi xmlns:a14="http://schemas.microsoft.com/office/drawing/2010/main" val="0"/>
              </a:ext>
            </a:extLst>
          </a:blip>
          <a:srcRect/>
          <a:stretch>
            <a:fillRect/>
          </a:stretch>
        </p:blipFill>
        <p:spPr bwMode="auto">
          <a:xfrm>
            <a:off x="1102114" y="1225609"/>
            <a:ext cx="6549263" cy="4553265"/>
          </a:xfrm>
          <a:prstGeom prst="rect">
            <a:avLst/>
          </a:prstGeom>
          <a:noFill/>
          <a:ln>
            <a:noFill/>
          </a:ln>
        </p:spPr>
      </p:pic>
      <p:pic>
        <p:nvPicPr>
          <p:cNvPr id="7" name="Picture 6"/>
          <p:cNvPicPr>
            <a:picLocks noChangeAspect="1"/>
          </p:cNvPicPr>
          <p:nvPr/>
        </p:nvPicPr>
        <p:blipFill>
          <a:blip r:embed="rId3"/>
          <a:stretch>
            <a:fillRect/>
          </a:stretch>
        </p:blipFill>
        <p:spPr>
          <a:xfrm>
            <a:off x="-31992" y="6191729"/>
            <a:ext cx="9175991" cy="666271"/>
          </a:xfrm>
          <a:prstGeom prst="rect">
            <a:avLst/>
          </a:prstGeom>
        </p:spPr>
      </p:pic>
    </p:spTree>
    <p:extLst>
      <p:ext uri="{BB962C8B-B14F-4D97-AF65-F5344CB8AC3E}">
        <p14:creationId xmlns:p14="http://schemas.microsoft.com/office/powerpoint/2010/main" val="114311974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noGrp="1"/>
          </p:cNvGraphicFramePr>
          <p:nvPr>
            <p:ph idx="1"/>
            <p:extLst/>
          </p:nvPr>
        </p:nvGraphicFramePr>
        <p:xfrm>
          <a:off x="931198" y="1001629"/>
          <a:ext cx="6642846" cy="5031306"/>
        </p:xfrm>
        <a:graphic>
          <a:graphicData uri="http://schemas.openxmlformats.org/drawingml/2006/table">
            <a:tbl>
              <a:tblPr/>
              <a:tblGrid>
                <a:gridCol w="1790680"/>
                <a:gridCol w="4852166"/>
              </a:tblGrid>
              <a:tr h="267038">
                <a:tc>
                  <a:txBody>
                    <a:bodyPr/>
                    <a:lstStyle/>
                    <a:p>
                      <a:pPr marL="457200" marR="0" algn="just">
                        <a:lnSpc>
                          <a:spcPct val="115000"/>
                        </a:lnSpc>
                        <a:spcBef>
                          <a:spcPts val="0"/>
                        </a:spcBef>
                        <a:spcAft>
                          <a:spcPts val="0"/>
                        </a:spcAft>
                      </a:pPr>
                      <a:r>
                        <a:rPr lang="en-US" sz="1200" b="1">
                          <a:solidFill>
                            <a:srgbClr val="000000"/>
                          </a:solidFill>
                          <a:effectLst/>
                          <a:latin typeface="Arial" charset="0"/>
                          <a:ea typeface="Arial" charset="0"/>
                        </a:rPr>
                        <a:t>Use Case</a:t>
                      </a:r>
                      <a:endParaRPr lang="en-US" sz="1200">
                        <a:solidFill>
                          <a:srgbClr val="000000"/>
                        </a:solidFill>
                        <a:effectLst/>
                        <a:latin typeface="Arial" charset="0"/>
                        <a:ea typeface="Arial" charset="0"/>
                      </a:endParaRPr>
                    </a:p>
                  </a:txBody>
                  <a:tcPr marL="28363" marR="28363" marT="28363" marB="2836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D85C6"/>
                    </a:solidFill>
                  </a:tcPr>
                </a:tc>
                <a:tc>
                  <a:txBody>
                    <a:bodyPr/>
                    <a:lstStyle/>
                    <a:p>
                      <a:pPr marL="457200" marR="0" algn="just">
                        <a:lnSpc>
                          <a:spcPct val="115000"/>
                        </a:lnSpc>
                        <a:spcBef>
                          <a:spcPts val="0"/>
                        </a:spcBef>
                        <a:spcAft>
                          <a:spcPts val="0"/>
                        </a:spcAft>
                      </a:pPr>
                      <a:r>
                        <a:rPr lang="en-US" sz="1200" b="1" dirty="0">
                          <a:solidFill>
                            <a:srgbClr val="000000"/>
                          </a:solidFill>
                          <a:effectLst/>
                          <a:latin typeface="Arial" charset="0"/>
                          <a:ea typeface="Arial" charset="0"/>
                        </a:rPr>
                        <a:t>Description</a:t>
                      </a:r>
                      <a:endParaRPr lang="en-US" sz="1200" dirty="0">
                        <a:solidFill>
                          <a:srgbClr val="000000"/>
                        </a:solidFill>
                        <a:effectLst/>
                        <a:latin typeface="Arial" charset="0"/>
                        <a:ea typeface="Arial" charset="0"/>
                      </a:endParaRPr>
                    </a:p>
                  </a:txBody>
                  <a:tcPr marL="28363" marR="28363" marT="28363" marB="2836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D85C6"/>
                    </a:solidFill>
                  </a:tcPr>
                </a:tc>
              </a:tr>
              <a:tr h="687662">
                <a:tc>
                  <a:txBody>
                    <a:bodyPr/>
                    <a:lstStyle/>
                    <a:p>
                      <a:pPr marL="457200" marR="0" algn="just">
                        <a:lnSpc>
                          <a:spcPct val="115000"/>
                        </a:lnSpc>
                        <a:spcBef>
                          <a:spcPts val="0"/>
                        </a:spcBef>
                        <a:spcAft>
                          <a:spcPts val="0"/>
                        </a:spcAft>
                      </a:pPr>
                      <a:r>
                        <a:rPr lang="en-US" sz="1200" i="1">
                          <a:solidFill>
                            <a:srgbClr val="000000"/>
                          </a:solidFill>
                          <a:effectLst/>
                          <a:latin typeface="Arial" charset="0"/>
                          <a:ea typeface="Arial" charset="0"/>
                        </a:rPr>
                        <a:t>Log In</a:t>
                      </a:r>
                      <a:endParaRPr lang="en-US" sz="1200">
                        <a:solidFill>
                          <a:srgbClr val="000000"/>
                        </a:solidFill>
                        <a:effectLst/>
                        <a:latin typeface="Arial" charset="0"/>
                        <a:ea typeface="Arial" charset="0"/>
                      </a:endParaRPr>
                    </a:p>
                  </a:txBody>
                  <a:tcPr marL="28363" marR="28363" marT="28363" marB="2836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457200" marR="0" algn="just">
                        <a:lnSpc>
                          <a:spcPct val="115000"/>
                        </a:lnSpc>
                        <a:spcBef>
                          <a:spcPts val="0"/>
                        </a:spcBef>
                        <a:spcAft>
                          <a:spcPts val="0"/>
                        </a:spcAft>
                      </a:pPr>
                      <a:r>
                        <a:rPr lang="en-US" sz="1200" dirty="0">
                          <a:solidFill>
                            <a:srgbClr val="000000"/>
                          </a:solidFill>
                          <a:effectLst/>
                          <a:latin typeface="Arial" charset="0"/>
                          <a:ea typeface="Arial" charset="0"/>
                        </a:rPr>
                        <a:t>Allows an existing user to login</a:t>
                      </a:r>
                    </a:p>
                    <a:p>
                      <a:pPr marL="457200" marR="0" algn="just">
                        <a:lnSpc>
                          <a:spcPct val="115000"/>
                        </a:lnSpc>
                        <a:spcBef>
                          <a:spcPts val="0"/>
                        </a:spcBef>
                        <a:spcAft>
                          <a:spcPts val="0"/>
                        </a:spcAft>
                      </a:pPr>
                      <a:r>
                        <a:rPr lang="en-US" sz="1200" dirty="0">
                          <a:solidFill>
                            <a:srgbClr val="000000"/>
                          </a:solidFill>
                          <a:effectLst/>
                          <a:latin typeface="Arial" charset="0"/>
                          <a:ea typeface="Arial" charset="0"/>
                        </a:rPr>
                        <a:t>New users are asked to register </a:t>
                      </a:r>
                      <a:endParaRPr lang="en-US" sz="1200" dirty="0" smtClean="0">
                        <a:solidFill>
                          <a:srgbClr val="000000"/>
                        </a:solidFill>
                        <a:effectLst/>
                        <a:latin typeface="Arial" charset="0"/>
                        <a:ea typeface="Arial" charset="0"/>
                      </a:endParaRPr>
                    </a:p>
                    <a:p>
                      <a:pPr marL="457200" marR="0" algn="just">
                        <a:lnSpc>
                          <a:spcPct val="115000"/>
                        </a:lnSpc>
                        <a:spcBef>
                          <a:spcPts val="0"/>
                        </a:spcBef>
                        <a:spcAft>
                          <a:spcPts val="0"/>
                        </a:spcAft>
                      </a:pPr>
                      <a:r>
                        <a:rPr lang="en-US" sz="1200" dirty="0" smtClean="0">
                          <a:solidFill>
                            <a:srgbClr val="000000"/>
                          </a:solidFill>
                          <a:effectLst/>
                          <a:latin typeface="Arial" charset="0"/>
                          <a:ea typeface="Arial" charset="0"/>
                        </a:rPr>
                        <a:t>through </a:t>
                      </a:r>
                      <a:r>
                        <a:rPr lang="en-US" sz="1200" dirty="0">
                          <a:solidFill>
                            <a:srgbClr val="000000"/>
                          </a:solidFill>
                          <a:effectLst/>
                          <a:latin typeface="Arial" charset="0"/>
                          <a:ea typeface="Arial" charset="0"/>
                        </a:rPr>
                        <a:t>a given link</a:t>
                      </a:r>
                    </a:p>
                  </a:txBody>
                  <a:tcPr marL="28363" marR="28363" marT="28363" marB="2836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477350">
                <a:tc>
                  <a:txBody>
                    <a:bodyPr/>
                    <a:lstStyle/>
                    <a:p>
                      <a:pPr marL="457200" marR="0" algn="just">
                        <a:lnSpc>
                          <a:spcPct val="115000"/>
                        </a:lnSpc>
                        <a:spcBef>
                          <a:spcPts val="0"/>
                        </a:spcBef>
                        <a:spcAft>
                          <a:spcPts val="0"/>
                        </a:spcAft>
                      </a:pPr>
                      <a:r>
                        <a:rPr lang="en-US" sz="1200" i="1">
                          <a:solidFill>
                            <a:srgbClr val="000000"/>
                          </a:solidFill>
                          <a:effectLst/>
                          <a:latin typeface="Arial" charset="0"/>
                          <a:ea typeface="Arial" charset="0"/>
                        </a:rPr>
                        <a:t>View Power Generation</a:t>
                      </a:r>
                      <a:endParaRPr lang="en-US" sz="1200">
                        <a:solidFill>
                          <a:srgbClr val="000000"/>
                        </a:solidFill>
                        <a:effectLst/>
                        <a:latin typeface="Arial" charset="0"/>
                        <a:ea typeface="Arial" charset="0"/>
                      </a:endParaRPr>
                    </a:p>
                  </a:txBody>
                  <a:tcPr marL="28363" marR="28363" marT="28363" marB="2836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457200" marR="0" algn="just">
                        <a:lnSpc>
                          <a:spcPct val="115000"/>
                        </a:lnSpc>
                        <a:spcBef>
                          <a:spcPts val="0"/>
                        </a:spcBef>
                        <a:spcAft>
                          <a:spcPts val="0"/>
                        </a:spcAft>
                      </a:pPr>
                      <a:r>
                        <a:rPr lang="en-US" sz="1200">
                          <a:solidFill>
                            <a:srgbClr val="000000"/>
                          </a:solidFill>
                          <a:effectLst/>
                          <a:latin typeface="Arial" charset="0"/>
                          <a:ea typeface="Arial" charset="0"/>
                        </a:rPr>
                        <a:t>Shows power generation</a:t>
                      </a:r>
                    </a:p>
                    <a:p>
                      <a:pPr marL="457200" marR="0" algn="just">
                        <a:lnSpc>
                          <a:spcPct val="115000"/>
                        </a:lnSpc>
                        <a:spcBef>
                          <a:spcPts val="0"/>
                        </a:spcBef>
                        <a:spcAft>
                          <a:spcPts val="0"/>
                        </a:spcAft>
                      </a:pPr>
                      <a:r>
                        <a:rPr lang="en-US" sz="1200">
                          <a:solidFill>
                            <a:srgbClr val="000000"/>
                          </a:solidFill>
                          <a:effectLst/>
                          <a:latin typeface="Arial" charset="0"/>
                          <a:ea typeface="Arial" charset="0"/>
                        </a:rPr>
                        <a:t>Requires the user to be logged in</a:t>
                      </a:r>
                    </a:p>
                  </a:txBody>
                  <a:tcPr marL="28363" marR="28363" marT="28363" marB="2836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524844">
                <a:tc>
                  <a:txBody>
                    <a:bodyPr/>
                    <a:lstStyle/>
                    <a:p>
                      <a:pPr marL="457200" marR="0" algn="just">
                        <a:lnSpc>
                          <a:spcPct val="115000"/>
                        </a:lnSpc>
                        <a:spcBef>
                          <a:spcPts val="0"/>
                        </a:spcBef>
                        <a:spcAft>
                          <a:spcPts val="0"/>
                        </a:spcAft>
                      </a:pPr>
                      <a:r>
                        <a:rPr lang="en-US" sz="1200" i="1">
                          <a:solidFill>
                            <a:srgbClr val="000000"/>
                          </a:solidFill>
                          <a:effectLst/>
                          <a:latin typeface="Arial" charset="0"/>
                          <a:ea typeface="Arial" charset="0"/>
                        </a:rPr>
                        <a:t>View Power Consumption</a:t>
                      </a:r>
                      <a:endParaRPr lang="en-US" sz="1200">
                        <a:solidFill>
                          <a:srgbClr val="000000"/>
                        </a:solidFill>
                        <a:effectLst/>
                        <a:latin typeface="Arial" charset="0"/>
                        <a:ea typeface="Arial" charset="0"/>
                      </a:endParaRPr>
                    </a:p>
                  </a:txBody>
                  <a:tcPr marL="28363" marR="28363" marT="28363" marB="2836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457200" marR="0" algn="just">
                        <a:lnSpc>
                          <a:spcPct val="115000"/>
                        </a:lnSpc>
                        <a:spcBef>
                          <a:spcPts val="0"/>
                        </a:spcBef>
                        <a:spcAft>
                          <a:spcPts val="0"/>
                        </a:spcAft>
                      </a:pPr>
                      <a:r>
                        <a:rPr lang="en-US" sz="1200">
                          <a:solidFill>
                            <a:srgbClr val="000000"/>
                          </a:solidFill>
                          <a:effectLst/>
                          <a:latin typeface="Arial" charset="0"/>
                          <a:ea typeface="Arial" charset="0"/>
                        </a:rPr>
                        <a:t>Shows power consumption</a:t>
                      </a:r>
                    </a:p>
                    <a:p>
                      <a:pPr marL="457200" marR="0" algn="just">
                        <a:lnSpc>
                          <a:spcPct val="115000"/>
                        </a:lnSpc>
                        <a:spcBef>
                          <a:spcPts val="0"/>
                        </a:spcBef>
                        <a:spcAft>
                          <a:spcPts val="0"/>
                        </a:spcAft>
                      </a:pPr>
                      <a:r>
                        <a:rPr lang="en-US" sz="1200">
                          <a:solidFill>
                            <a:srgbClr val="000000"/>
                          </a:solidFill>
                          <a:effectLst/>
                          <a:latin typeface="Arial" charset="0"/>
                          <a:ea typeface="Arial" charset="0"/>
                        </a:rPr>
                        <a:t>Requires the user to be logged in</a:t>
                      </a:r>
                    </a:p>
                  </a:txBody>
                  <a:tcPr marL="28363" marR="28363" marT="28363" marB="2836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585756">
                <a:tc>
                  <a:txBody>
                    <a:bodyPr/>
                    <a:lstStyle/>
                    <a:p>
                      <a:pPr marL="457200" marR="0" algn="just">
                        <a:lnSpc>
                          <a:spcPct val="115000"/>
                        </a:lnSpc>
                        <a:spcBef>
                          <a:spcPts val="0"/>
                        </a:spcBef>
                        <a:spcAft>
                          <a:spcPts val="0"/>
                        </a:spcAft>
                      </a:pPr>
                      <a:r>
                        <a:rPr lang="en-US" sz="1200" i="1">
                          <a:solidFill>
                            <a:srgbClr val="000000"/>
                          </a:solidFill>
                          <a:effectLst/>
                          <a:latin typeface="Arial" charset="0"/>
                          <a:ea typeface="Arial" charset="0"/>
                        </a:rPr>
                        <a:t>Generate Predicted Power Bill</a:t>
                      </a:r>
                      <a:endParaRPr lang="en-US" sz="1200">
                        <a:solidFill>
                          <a:srgbClr val="000000"/>
                        </a:solidFill>
                        <a:effectLst/>
                        <a:latin typeface="Arial" charset="0"/>
                        <a:ea typeface="Arial" charset="0"/>
                      </a:endParaRPr>
                    </a:p>
                  </a:txBody>
                  <a:tcPr marL="28363" marR="28363" marT="28363" marB="2836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457200" marR="0" algn="just">
                        <a:lnSpc>
                          <a:spcPct val="115000"/>
                        </a:lnSpc>
                        <a:spcBef>
                          <a:spcPts val="0"/>
                        </a:spcBef>
                        <a:spcAft>
                          <a:spcPts val="0"/>
                        </a:spcAft>
                      </a:pPr>
                      <a:r>
                        <a:rPr lang="en-US" sz="1200">
                          <a:solidFill>
                            <a:srgbClr val="000000"/>
                          </a:solidFill>
                          <a:effectLst/>
                          <a:latin typeface="Arial" charset="0"/>
                          <a:ea typeface="Arial" charset="0"/>
                        </a:rPr>
                        <a:t>Shows predicted power bill</a:t>
                      </a:r>
                    </a:p>
                    <a:p>
                      <a:pPr marL="457200" marR="0" algn="just">
                        <a:lnSpc>
                          <a:spcPct val="115000"/>
                        </a:lnSpc>
                        <a:spcBef>
                          <a:spcPts val="0"/>
                        </a:spcBef>
                        <a:spcAft>
                          <a:spcPts val="0"/>
                        </a:spcAft>
                      </a:pPr>
                      <a:r>
                        <a:rPr lang="en-US" sz="1200">
                          <a:solidFill>
                            <a:srgbClr val="000000"/>
                          </a:solidFill>
                          <a:effectLst/>
                          <a:latin typeface="Arial" charset="0"/>
                          <a:ea typeface="Arial" charset="0"/>
                        </a:rPr>
                        <a:t>Requires the user to be logged in</a:t>
                      </a:r>
                    </a:p>
                  </a:txBody>
                  <a:tcPr marL="28363" marR="28363" marT="28363" marB="2836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477350">
                <a:tc>
                  <a:txBody>
                    <a:bodyPr/>
                    <a:lstStyle/>
                    <a:p>
                      <a:pPr marL="457200" marR="0" algn="just">
                        <a:lnSpc>
                          <a:spcPct val="115000"/>
                        </a:lnSpc>
                        <a:spcBef>
                          <a:spcPts val="0"/>
                        </a:spcBef>
                        <a:spcAft>
                          <a:spcPts val="0"/>
                        </a:spcAft>
                      </a:pPr>
                      <a:r>
                        <a:rPr lang="en-US" sz="1200" i="1">
                          <a:solidFill>
                            <a:srgbClr val="000000"/>
                          </a:solidFill>
                          <a:effectLst/>
                          <a:latin typeface="Arial" charset="0"/>
                          <a:ea typeface="Arial" charset="0"/>
                        </a:rPr>
                        <a:t>View Weather Data</a:t>
                      </a:r>
                      <a:endParaRPr lang="en-US" sz="1200">
                        <a:solidFill>
                          <a:srgbClr val="000000"/>
                        </a:solidFill>
                        <a:effectLst/>
                        <a:latin typeface="Arial" charset="0"/>
                        <a:ea typeface="Arial" charset="0"/>
                      </a:endParaRPr>
                    </a:p>
                  </a:txBody>
                  <a:tcPr marL="28363" marR="28363" marT="28363" marB="2836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457200" marR="0" algn="just">
                        <a:lnSpc>
                          <a:spcPct val="115000"/>
                        </a:lnSpc>
                        <a:spcBef>
                          <a:spcPts val="0"/>
                        </a:spcBef>
                        <a:spcAft>
                          <a:spcPts val="0"/>
                        </a:spcAft>
                      </a:pPr>
                      <a:r>
                        <a:rPr lang="en-US" sz="1200">
                          <a:solidFill>
                            <a:srgbClr val="000000"/>
                          </a:solidFill>
                          <a:effectLst/>
                          <a:latin typeface="Arial" charset="0"/>
                          <a:ea typeface="Arial" charset="0"/>
                        </a:rPr>
                        <a:t>Shows weather metrics</a:t>
                      </a:r>
                    </a:p>
                    <a:p>
                      <a:pPr marL="457200" marR="0" algn="just">
                        <a:lnSpc>
                          <a:spcPct val="115000"/>
                        </a:lnSpc>
                        <a:spcBef>
                          <a:spcPts val="0"/>
                        </a:spcBef>
                        <a:spcAft>
                          <a:spcPts val="0"/>
                        </a:spcAft>
                      </a:pPr>
                      <a:r>
                        <a:rPr lang="en-US" sz="1200">
                          <a:solidFill>
                            <a:srgbClr val="000000"/>
                          </a:solidFill>
                          <a:effectLst/>
                          <a:latin typeface="Arial" charset="0"/>
                          <a:ea typeface="Arial" charset="0"/>
                        </a:rPr>
                        <a:t>Requires the user to be logged in</a:t>
                      </a:r>
                    </a:p>
                  </a:txBody>
                  <a:tcPr marL="28363" marR="28363" marT="28363" marB="2836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897974">
                <a:tc>
                  <a:txBody>
                    <a:bodyPr/>
                    <a:lstStyle/>
                    <a:p>
                      <a:pPr marL="457200" marR="0" algn="just">
                        <a:lnSpc>
                          <a:spcPct val="115000"/>
                        </a:lnSpc>
                        <a:spcBef>
                          <a:spcPts val="0"/>
                        </a:spcBef>
                        <a:spcAft>
                          <a:spcPts val="0"/>
                        </a:spcAft>
                      </a:pPr>
                      <a:r>
                        <a:rPr lang="en-US" sz="1200" i="1">
                          <a:solidFill>
                            <a:srgbClr val="000000"/>
                          </a:solidFill>
                          <a:effectLst/>
                          <a:latin typeface="Arial" charset="0"/>
                          <a:ea typeface="Arial" charset="0"/>
                        </a:rPr>
                        <a:t>Update or View User Info</a:t>
                      </a:r>
                      <a:endParaRPr lang="en-US" sz="1200">
                        <a:solidFill>
                          <a:srgbClr val="000000"/>
                        </a:solidFill>
                        <a:effectLst/>
                        <a:latin typeface="Arial" charset="0"/>
                        <a:ea typeface="Arial" charset="0"/>
                      </a:endParaRPr>
                    </a:p>
                  </a:txBody>
                  <a:tcPr marL="28363" marR="28363" marT="28363" marB="2836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457200" marR="0" algn="just">
                        <a:lnSpc>
                          <a:spcPct val="115000"/>
                        </a:lnSpc>
                        <a:spcBef>
                          <a:spcPts val="0"/>
                        </a:spcBef>
                        <a:spcAft>
                          <a:spcPts val="0"/>
                        </a:spcAft>
                      </a:pPr>
                      <a:r>
                        <a:rPr lang="en-US" sz="1200">
                          <a:solidFill>
                            <a:srgbClr val="000000"/>
                          </a:solidFill>
                          <a:effectLst/>
                          <a:latin typeface="Arial" charset="0"/>
                          <a:ea typeface="Arial" charset="0"/>
                        </a:rPr>
                        <a:t>Allows updating of registered user’s contact information and password recovery</a:t>
                      </a:r>
                    </a:p>
                    <a:p>
                      <a:pPr marL="457200" marR="0" algn="just">
                        <a:lnSpc>
                          <a:spcPct val="115000"/>
                        </a:lnSpc>
                        <a:spcBef>
                          <a:spcPts val="0"/>
                        </a:spcBef>
                        <a:spcAft>
                          <a:spcPts val="0"/>
                        </a:spcAft>
                      </a:pPr>
                      <a:r>
                        <a:rPr lang="en-US" sz="1200">
                          <a:solidFill>
                            <a:srgbClr val="000000"/>
                          </a:solidFill>
                          <a:effectLst/>
                          <a:latin typeface="Arial" charset="0"/>
                          <a:ea typeface="Arial" charset="0"/>
                        </a:rPr>
                        <a:t>View list of users</a:t>
                      </a:r>
                    </a:p>
                    <a:p>
                      <a:pPr marL="457200" marR="0" algn="just">
                        <a:lnSpc>
                          <a:spcPct val="115000"/>
                        </a:lnSpc>
                        <a:spcBef>
                          <a:spcPts val="0"/>
                        </a:spcBef>
                        <a:spcAft>
                          <a:spcPts val="0"/>
                        </a:spcAft>
                      </a:pPr>
                      <a:r>
                        <a:rPr lang="en-US" sz="1200">
                          <a:solidFill>
                            <a:srgbClr val="000000"/>
                          </a:solidFill>
                          <a:effectLst/>
                          <a:latin typeface="Arial" charset="0"/>
                          <a:ea typeface="Arial" charset="0"/>
                        </a:rPr>
                        <a:t>Requires user to be logged in an be an administrator </a:t>
                      </a:r>
                    </a:p>
                  </a:txBody>
                  <a:tcPr marL="28363" marR="28363" marT="28363" marB="2836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477350">
                <a:tc>
                  <a:txBody>
                    <a:bodyPr/>
                    <a:lstStyle/>
                    <a:p>
                      <a:pPr marL="457200" marR="0" algn="just">
                        <a:lnSpc>
                          <a:spcPct val="115000"/>
                        </a:lnSpc>
                        <a:spcBef>
                          <a:spcPts val="0"/>
                        </a:spcBef>
                        <a:spcAft>
                          <a:spcPts val="0"/>
                        </a:spcAft>
                      </a:pPr>
                      <a:r>
                        <a:rPr lang="en-US" sz="1200" i="1">
                          <a:solidFill>
                            <a:srgbClr val="000000"/>
                          </a:solidFill>
                          <a:effectLst/>
                          <a:latin typeface="Arial" charset="0"/>
                          <a:ea typeface="Arial" charset="0"/>
                        </a:rPr>
                        <a:t>Update Site Contents</a:t>
                      </a:r>
                      <a:endParaRPr lang="en-US" sz="1200">
                        <a:solidFill>
                          <a:srgbClr val="000000"/>
                        </a:solidFill>
                        <a:effectLst/>
                        <a:latin typeface="Arial" charset="0"/>
                        <a:ea typeface="Arial" charset="0"/>
                      </a:endParaRPr>
                    </a:p>
                  </a:txBody>
                  <a:tcPr marL="28363" marR="28363" marT="28363" marB="2836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457200" marR="0" algn="just">
                        <a:lnSpc>
                          <a:spcPct val="115000"/>
                        </a:lnSpc>
                        <a:spcBef>
                          <a:spcPts val="0"/>
                        </a:spcBef>
                        <a:spcAft>
                          <a:spcPts val="0"/>
                        </a:spcAft>
                      </a:pPr>
                      <a:r>
                        <a:rPr lang="en-US" sz="1200">
                          <a:solidFill>
                            <a:srgbClr val="000000"/>
                          </a:solidFill>
                          <a:effectLst/>
                          <a:latin typeface="Arial" charset="0"/>
                          <a:ea typeface="Arial" charset="0"/>
                        </a:rPr>
                        <a:t>Alter the data provided by the site</a:t>
                      </a:r>
                    </a:p>
                    <a:p>
                      <a:pPr marL="457200" marR="0" algn="just">
                        <a:lnSpc>
                          <a:spcPct val="115000"/>
                        </a:lnSpc>
                        <a:spcBef>
                          <a:spcPts val="0"/>
                        </a:spcBef>
                        <a:spcAft>
                          <a:spcPts val="0"/>
                        </a:spcAft>
                      </a:pPr>
                      <a:r>
                        <a:rPr lang="en-US" sz="1200">
                          <a:solidFill>
                            <a:srgbClr val="000000"/>
                          </a:solidFill>
                          <a:effectLst/>
                          <a:latin typeface="Arial" charset="0"/>
                          <a:ea typeface="Arial" charset="0"/>
                        </a:rPr>
                        <a:t>Requires user to be logged in and to be an administrator</a:t>
                      </a:r>
                    </a:p>
                  </a:txBody>
                  <a:tcPr marL="28363" marR="28363" marT="28363" marB="2836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267038">
                <a:tc>
                  <a:txBody>
                    <a:bodyPr/>
                    <a:lstStyle/>
                    <a:p>
                      <a:pPr marL="457200" marR="0" algn="just">
                        <a:lnSpc>
                          <a:spcPct val="115000"/>
                        </a:lnSpc>
                        <a:spcBef>
                          <a:spcPts val="0"/>
                        </a:spcBef>
                        <a:spcAft>
                          <a:spcPts val="0"/>
                        </a:spcAft>
                      </a:pPr>
                      <a:r>
                        <a:rPr lang="en-US" sz="1200" i="1">
                          <a:solidFill>
                            <a:srgbClr val="000000"/>
                          </a:solidFill>
                          <a:effectLst/>
                          <a:latin typeface="Arial" charset="0"/>
                          <a:ea typeface="Arial" charset="0"/>
                        </a:rPr>
                        <a:t>Log Out</a:t>
                      </a:r>
                      <a:endParaRPr lang="en-US" sz="1200">
                        <a:solidFill>
                          <a:srgbClr val="000000"/>
                        </a:solidFill>
                        <a:effectLst/>
                        <a:latin typeface="Arial" charset="0"/>
                        <a:ea typeface="Arial" charset="0"/>
                      </a:endParaRPr>
                    </a:p>
                  </a:txBody>
                  <a:tcPr marL="28363" marR="28363" marT="28363" marB="2836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457200" marR="0" algn="just">
                        <a:lnSpc>
                          <a:spcPct val="115000"/>
                        </a:lnSpc>
                        <a:spcBef>
                          <a:spcPts val="0"/>
                        </a:spcBef>
                        <a:spcAft>
                          <a:spcPts val="0"/>
                        </a:spcAft>
                      </a:pPr>
                      <a:r>
                        <a:rPr lang="en-US" sz="1200">
                          <a:solidFill>
                            <a:srgbClr val="000000"/>
                          </a:solidFill>
                          <a:effectLst/>
                          <a:latin typeface="Arial" charset="0"/>
                          <a:ea typeface="Arial" charset="0"/>
                        </a:rPr>
                        <a:t>Ends the user’s current session</a:t>
                      </a:r>
                    </a:p>
                  </a:txBody>
                  <a:tcPr marL="28363" marR="28363" marT="28363" marB="2836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267038">
                <a:tc gridSpan="2">
                  <a:txBody>
                    <a:bodyPr/>
                    <a:lstStyle/>
                    <a:p>
                      <a:pPr marL="457200" marR="0" algn="just">
                        <a:lnSpc>
                          <a:spcPct val="115000"/>
                        </a:lnSpc>
                        <a:spcBef>
                          <a:spcPts val="0"/>
                        </a:spcBef>
                        <a:spcAft>
                          <a:spcPts val="0"/>
                        </a:spcAft>
                      </a:pPr>
                      <a:r>
                        <a:rPr lang="en-US" sz="1200" dirty="0">
                          <a:solidFill>
                            <a:srgbClr val="000000"/>
                          </a:solidFill>
                          <a:effectLst/>
                          <a:latin typeface="Arial" charset="0"/>
                          <a:ea typeface="Arial" charset="0"/>
                        </a:rPr>
                        <a:t> </a:t>
                      </a:r>
                    </a:p>
                  </a:txBody>
                  <a:tcPr marL="28363" marR="28363" marT="28363" marB="2836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r>
            </a:tbl>
          </a:graphicData>
        </a:graphic>
      </p:graphicFrame>
      <p:pic>
        <p:nvPicPr>
          <p:cNvPr id="7" name="Picture 6"/>
          <p:cNvPicPr>
            <a:picLocks noChangeAspect="1"/>
          </p:cNvPicPr>
          <p:nvPr/>
        </p:nvPicPr>
        <p:blipFill>
          <a:blip r:embed="rId2"/>
          <a:stretch>
            <a:fillRect/>
          </a:stretch>
        </p:blipFill>
        <p:spPr>
          <a:xfrm>
            <a:off x="-31992" y="6191729"/>
            <a:ext cx="9175991" cy="666271"/>
          </a:xfrm>
          <a:prstGeom prst="rect">
            <a:avLst/>
          </a:prstGeom>
        </p:spPr>
      </p:pic>
    </p:spTree>
    <p:extLst>
      <p:ext uri="{BB962C8B-B14F-4D97-AF65-F5344CB8AC3E}">
        <p14:creationId xmlns:p14="http://schemas.microsoft.com/office/powerpoint/2010/main" val="10248481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ctrTitle" idx="4294967295"/>
          </p:nvPr>
        </p:nvSpPr>
        <p:spPr>
          <a:xfrm>
            <a:off x="-122632" y="2861377"/>
            <a:ext cx="3781958" cy="1912911"/>
          </a:xfrm>
          <a:prstGeom prst="rect">
            <a:avLst/>
          </a:prstGeom>
        </p:spPr>
        <p:txBody>
          <a:bodyPr lIns="91425" tIns="91425" rIns="91425" bIns="91425" anchor="b" anchorCtr="0">
            <a:noAutofit/>
          </a:bodyPr>
          <a:lstStyle/>
          <a:p>
            <a:pPr lvl="0" algn="ctr" rtl="0">
              <a:spcBef>
                <a:spcPts val="0"/>
              </a:spcBef>
              <a:buNone/>
            </a:pPr>
            <a:r>
              <a:rPr lang="en-US" sz="4000" dirty="0" smtClean="0">
                <a:solidFill>
                  <a:srgbClr val="FFFFFF"/>
                </a:solidFill>
              </a:rPr>
              <a:t>Data </a:t>
            </a:r>
            <a:r>
              <a:rPr lang="en-US" sz="4000" dirty="0" err="1" smtClean="0">
                <a:solidFill>
                  <a:srgbClr val="FFFFFF"/>
                </a:solidFill>
              </a:rPr>
              <a:t>Viz</a:t>
            </a:r>
            <a:r>
              <a:rPr lang="en-US" sz="4000" dirty="0">
                <a:solidFill>
                  <a:srgbClr val="FFFFFF"/>
                </a:solidFill>
              </a:rPr>
              <a:t/>
            </a:r>
            <a:br>
              <a:rPr lang="en-US" sz="4000" dirty="0">
                <a:solidFill>
                  <a:srgbClr val="FFFFFF"/>
                </a:solidFill>
              </a:rPr>
            </a:br>
            <a:r>
              <a:rPr lang="en-US" sz="4000" dirty="0" smtClean="0">
                <a:solidFill>
                  <a:srgbClr val="FFFFFF"/>
                </a:solidFill>
              </a:rPr>
              <a:t>Biz</a:t>
            </a:r>
            <a:endParaRPr lang="en" sz="4000" dirty="0">
              <a:solidFill>
                <a:srgbClr val="FFFFFF"/>
              </a:solidFill>
            </a:endParaRPr>
          </a:p>
        </p:txBody>
      </p:sp>
      <p:sp>
        <p:nvSpPr>
          <p:cNvPr id="94" name="Shape 94"/>
          <p:cNvSpPr txBox="1">
            <a:spLocks noGrp="1"/>
          </p:cNvSpPr>
          <p:nvPr>
            <p:ph type="subTitle" idx="4294967295"/>
          </p:nvPr>
        </p:nvSpPr>
        <p:spPr>
          <a:xfrm>
            <a:off x="3491345" y="1683327"/>
            <a:ext cx="5423233" cy="3786638"/>
          </a:xfrm>
          <a:prstGeom prst="rect">
            <a:avLst/>
          </a:prstGeom>
        </p:spPr>
        <p:txBody>
          <a:bodyPr lIns="91425" tIns="91425" rIns="91425" bIns="91425" anchor="t" anchorCtr="0">
            <a:noAutofit/>
          </a:bodyPr>
          <a:lstStyle/>
          <a:p>
            <a:pPr lvl="0" algn="just">
              <a:spcBef>
                <a:spcPts val="0"/>
              </a:spcBef>
              <a:buNone/>
            </a:pPr>
            <a:r>
              <a:rPr lang="en-US" dirty="0" smtClean="0"/>
              <a:t>Inclusion of power generation and production allows users to visualize their savings, while inclusion of weather statistics allow them to learn what parameters </a:t>
            </a:r>
            <a:r>
              <a:rPr lang="en-US" smtClean="0"/>
              <a:t>affect production</a:t>
            </a:r>
            <a:endParaRPr lang="en" dirty="0"/>
          </a:p>
        </p:txBody>
      </p:sp>
      <p:grpSp>
        <p:nvGrpSpPr>
          <p:cNvPr id="95" name="Shape 95"/>
          <p:cNvGrpSpPr/>
          <p:nvPr/>
        </p:nvGrpSpPr>
        <p:grpSpPr>
          <a:xfrm>
            <a:off x="11672571" y="-788032"/>
            <a:ext cx="2006084" cy="2006084"/>
            <a:chOff x="3782699" y="1538287"/>
            <a:chExt cx="1578600" cy="1578600"/>
          </a:xfrm>
        </p:grpSpPr>
        <p:sp>
          <p:nvSpPr>
            <p:cNvPr id="96" name="Shape 96"/>
            <p:cNvSpPr/>
            <p:nvPr/>
          </p:nvSpPr>
          <p:spPr>
            <a:xfrm>
              <a:off x="3782700" y="2757487"/>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sp>
          <p:nvSpPr>
            <p:cNvPr id="97" name="Shape 97"/>
            <p:cNvSpPr/>
            <p:nvPr/>
          </p:nvSpPr>
          <p:spPr>
            <a:xfrm rot="-5400000">
              <a:off x="5001900" y="2757487"/>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sp>
          <p:nvSpPr>
            <p:cNvPr id="98" name="Shape 98"/>
            <p:cNvSpPr/>
            <p:nvPr/>
          </p:nvSpPr>
          <p:spPr>
            <a:xfrm rot="5400000">
              <a:off x="3782699" y="1538287"/>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sp>
          <p:nvSpPr>
            <p:cNvPr id="99" name="Shape 99"/>
            <p:cNvSpPr/>
            <p:nvPr/>
          </p:nvSpPr>
          <p:spPr>
            <a:xfrm rot="10800000">
              <a:off x="5001899" y="1538287"/>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grpSp>
      <p:pic>
        <p:nvPicPr>
          <p:cNvPr id="13" name="Picture 12"/>
          <p:cNvPicPr>
            <a:picLocks noChangeAspect="1"/>
          </p:cNvPicPr>
          <p:nvPr/>
        </p:nvPicPr>
        <p:blipFill>
          <a:blip r:embed="rId3"/>
          <a:stretch>
            <a:fillRect/>
          </a:stretch>
        </p:blipFill>
        <p:spPr>
          <a:xfrm>
            <a:off x="-31992" y="6179537"/>
            <a:ext cx="9175991" cy="666271"/>
          </a:xfrm>
          <a:prstGeom prst="rect">
            <a:avLst/>
          </a:prstGeom>
        </p:spPr>
      </p:pic>
      <p:pic>
        <p:nvPicPr>
          <p:cNvPr id="12" name="Picture 11"/>
          <p:cNvPicPr>
            <a:picLocks noChangeAspect="1"/>
          </p:cNvPicPr>
          <p:nvPr/>
        </p:nvPicPr>
        <p:blipFill>
          <a:blip r:embed="rId4"/>
          <a:stretch>
            <a:fillRect/>
          </a:stretch>
        </p:blipFill>
        <p:spPr>
          <a:xfrm>
            <a:off x="639394" y="963228"/>
            <a:ext cx="2551176" cy="2551176"/>
          </a:xfrm>
          <a:prstGeom prst="rect">
            <a:avLst/>
          </a:prstGeom>
        </p:spPr>
      </p:pic>
    </p:spTree>
    <p:extLst>
      <p:ext uri="{BB962C8B-B14F-4D97-AF65-F5344CB8AC3E}">
        <p14:creationId xmlns:p14="http://schemas.microsoft.com/office/powerpoint/2010/main" val="944756768"/>
      </p:ext>
    </p:extLst>
  </p:cSld>
  <p:clrMapOvr>
    <a:masterClrMapping/>
  </p:clrMapOvr>
  <p:transition spd="slow">
    <p:cu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esktop/Screen%20Shot%202015-12-12%20at%208.29.34%20PM.png"/>
          <p:cNvPicPr/>
          <p:nvPr/>
        </p:nvPicPr>
        <p:blipFill>
          <a:blip r:embed="rId2">
            <a:extLst>
              <a:ext uri="{28A0092B-C50C-407E-A947-70E740481C1C}">
                <a14:useLocalDpi xmlns:a14="http://schemas.microsoft.com/office/drawing/2010/main" val="0"/>
              </a:ext>
            </a:extLst>
          </a:blip>
          <a:srcRect/>
          <a:stretch>
            <a:fillRect/>
          </a:stretch>
        </p:blipFill>
        <p:spPr bwMode="auto">
          <a:xfrm>
            <a:off x="838621" y="1453319"/>
            <a:ext cx="7147505" cy="4137247"/>
          </a:xfrm>
          <a:prstGeom prst="rect">
            <a:avLst/>
          </a:prstGeom>
          <a:noFill/>
          <a:ln>
            <a:noFill/>
          </a:ln>
        </p:spPr>
      </p:pic>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 name="Picture 7"/>
          <p:cNvPicPr>
            <a:picLocks noChangeAspect="1"/>
          </p:cNvPicPr>
          <p:nvPr/>
        </p:nvPicPr>
        <p:blipFill>
          <a:blip r:embed="rId3"/>
          <a:stretch>
            <a:fillRect/>
          </a:stretch>
        </p:blipFill>
        <p:spPr>
          <a:xfrm>
            <a:off x="-31992" y="6191729"/>
            <a:ext cx="9175991" cy="666271"/>
          </a:xfrm>
          <a:prstGeom prst="rect">
            <a:avLst/>
          </a:prstGeom>
        </p:spPr>
      </p:pic>
    </p:spTree>
    <p:extLst>
      <p:ext uri="{BB962C8B-B14F-4D97-AF65-F5344CB8AC3E}">
        <p14:creationId xmlns:p14="http://schemas.microsoft.com/office/powerpoint/2010/main" val="180405853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92"/>
        <p:cNvGrpSpPr/>
        <p:nvPr/>
      </p:nvGrpSpPr>
      <p:grpSpPr>
        <a:xfrm>
          <a:off x="0" y="0"/>
          <a:ext cx="0" cy="0"/>
          <a:chOff x="0" y="0"/>
          <a:chExt cx="0" cy="0"/>
        </a:xfrm>
      </p:grpSpPr>
      <p:sp>
        <p:nvSpPr>
          <p:cNvPr id="93" name="Shape 93"/>
          <p:cNvSpPr txBox="1">
            <a:spLocks noGrp="1"/>
          </p:cNvSpPr>
          <p:nvPr>
            <p:ph type="ctrTitle" idx="4294967295"/>
          </p:nvPr>
        </p:nvSpPr>
        <p:spPr>
          <a:xfrm>
            <a:off x="492759" y="2963889"/>
            <a:ext cx="2640247" cy="1912911"/>
          </a:xfrm>
          <a:prstGeom prst="rect">
            <a:avLst/>
          </a:prstGeom>
        </p:spPr>
        <p:txBody>
          <a:bodyPr lIns="91425" tIns="91425" rIns="91425" bIns="91425" anchor="b" anchorCtr="0">
            <a:noAutofit/>
          </a:bodyPr>
          <a:lstStyle/>
          <a:p>
            <a:pPr lvl="0" algn="ctr" rtl="0">
              <a:spcBef>
                <a:spcPts val="0"/>
              </a:spcBef>
              <a:buNone/>
            </a:pPr>
            <a:r>
              <a:rPr lang="en-US" sz="4000" dirty="0" smtClean="0">
                <a:solidFill>
                  <a:srgbClr val="FFFFFF"/>
                </a:solidFill>
              </a:rPr>
              <a:t>The Solar Solution</a:t>
            </a:r>
            <a:endParaRPr lang="en" sz="4000" dirty="0">
              <a:solidFill>
                <a:srgbClr val="FFFFFF"/>
              </a:solidFill>
            </a:endParaRPr>
          </a:p>
        </p:txBody>
      </p:sp>
      <p:sp>
        <p:nvSpPr>
          <p:cNvPr id="94" name="Shape 94"/>
          <p:cNvSpPr txBox="1">
            <a:spLocks noGrp="1"/>
          </p:cNvSpPr>
          <p:nvPr>
            <p:ph type="subTitle" idx="4294967295"/>
          </p:nvPr>
        </p:nvSpPr>
        <p:spPr>
          <a:xfrm>
            <a:off x="3306324" y="817864"/>
            <a:ext cx="5264652" cy="5217176"/>
          </a:xfrm>
          <a:prstGeom prst="rect">
            <a:avLst/>
          </a:prstGeom>
        </p:spPr>
        <p:txBody>
          <a:bodyPr lIns="91425" tIns="91425" rIns="91425" bIns="91425" anchor="t" anchorCtr="0">
            <a:noAutofit/>
          </a:bodyPr>
          <a:lstStyle/>
          <a:p>
            <a:pPr lvl="0" algn="ctr">
              <a:spcBef>
                <a:spcPts val="0"/>
              </a:spcBef>
              <a:buNone/>
            </a:pPr>
            <a:r>
              <a:rPr lang="en-US" dirty="0" smtClean="0"/>
              <a:t>Solar power as a means to provide electricity with minimal environmental effects</a:t>
            </a:r>
          </a:p>
          <a:p>
            <a:pPr lvl="0" algn="ctr">
              <a:spcBef>
                <a:spcPts val="0"/>
              </a:spcBef>
              <a:buNone/>
            </a:pPr>
            <a:endParaRPr lang="en-US" dirty="0" smtClean="0"/>
          </a:p>
          <a:p>
            <a:pPr lvl="0" algn="ctr">
              <a:spcBef>
                <a:spcPts val="0"/>
              </a:spcBef>
              <a:buNone/>
            </a:pPr>
            <a:r>
              <a:rPr lang="en-US" dirty="0" smtClean="0"/>
              <a:t>The </a:t>
            </a:r>
            <a:r>
              <a:rPr lang="en-US" dirty="0" err="1" smtClean="0"/>
              <a:t>Phillippine</a:t>
            </a:r>
            <a:r>
              <a:rPr lang="en-US" dirty="0" smtClean="0"/>
              <a:t> Setting:</a:t>
            </a:r>
          </a:p>
          <a:p>
            <a:pPr lvl="0" algn="ctr">
              <a:spcBef>
                <a:spcPts val="0"/>
              </a:spcBef>
              <a:buNone/>
            </a:pPr>
            <a:r>
              <a:rPr lang="en-US" dirty="0" smtClean="0"/>
              <a:t>San Carlos Plant </a:t>
            </a:r>
            <a:r>
              <a:rPr lang="mr-IN" dirty="0" smtClean="0"/>
              <a:t>–</a:t>
            </a:r>
            <a:r>
              <a:rPr lang="en-US" dirty="0" smtClean="0"/>
              <a:t> 80 GWH</a:t>
            </a:r>
          </a:p>
          <a:p>
            <a:pPr lvl="0" algn="ctr">
              <a:spcBef>
                <a:spcPts val="0"/>
              </a:spcBef>
              <a:buNone/>
            </a:pPr>
            <a:r>
              <a:rPr lang="en-US" dirty="0" err="1" smtClean="0"/>
              <a:t>Catalagan</a:t>
            </a:r>
            <a:r>
              <a:rPr lang="en-US" dirty="0" smtClean="0"/>
              <a:t> Solar Farm </a:t>
            </a:r>
            <a:r>
              <a:rPr lang="mr-IN" dirty="0" smtClean="0"/>
              <a:t>–</a:t>
            </a:r>
            <a:r>
              <a:rPr lang="en-US" dirty="0" smtClean="0"/>
              <a:t> 200,000 solar panels, 160-ha, 63.3 MW</a:t>
            </a:r>
          </a:p>
          <a:p>
            <a:pPr lvl="0" algn="ctr">
              <a:spcBef>
                <a:spcPts val="0"/>
              </a:spcBef>
              <a:buNone/>
            </a:pPr>
            <a:endParaRPr lang="en-US" dirty="0"/>
          </a:p>
          <a:p>
            <a:pPr lvl="0" algn="ctr">
              <a:spcBef>
                <a:spcPts val="0"/>
              </a:spcBef>
              <a:buNone/>
            </a:pPr>
            <a:r>
              <a:rPr lang="en-US" dirty="0" err="1" smtClean="0"/>
              <a:t>Solaric</a:t>
            </a:r>
            <a:r>
              <a:rPr lang="en-US" dirty="0" smtClean="0"/>
              <a:t> </a:t>
            </a:r>
            <a:r>
              <a:rPr lang="en-US" dirty="0"/>
              <a:t>and United Solar have residential solar panels installations</a:t>
            </a:r>
            <a:endParaRPr lang="en" dirty="0"/>
          </a:p>
        </p:txBody>
      </p:sp>
      <p:grpSp>
        <p:nvGrpSpPr>
          <p:cNvPr id="95" name="Shape 95"/>
          <p:cNvGrpSpPr/>
          <p:nvPr/>
        </p:nvGrpSpPr>
        <p:grpSpPr>
          <a:xfrm>
            <a:off x="740411" y="1361094"/>
            <a:ext cx="2006084" cy="2006084"/>
            <a:chOff x="3782699" y="1538287"/>
            <a:chExt cx="1578600" cy="1578600"/>
          </a:xfrm>
        </p:grpSpPr>
        <p:sp>
          <p:nvSpPr>
            <p:cNvPr id="96" name="Shape 96"/>
            <p:cNvSpPr/>
            <p:nvPr/>
          </p:nvSpPr>
          <p:spPr>
            <a:xfrm>
              <a:off x="3782700" y="2757487"/>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sp>
          <p:nvSpPr>
            <p:cNvPr id="97" name="Shape 97"/>
            <p:cNvSpPr/>
            <p:nvPr/>
          </p:nvSpPr>
          <p:spPr>
            <a:xfrm rot="-5400000">
              <a:off x="5001900" y="2757487"/>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sp>
          <p:nvSpPr>
            <p:cNvPr id="98" name="Shape 98"/>
            <p:cNvSpPr/>
            <p:nvPr/>
          </p:nvSpPr>
          <p:spPr>
            <a:xfrm rot="5400000">
              <a:off x="3782699" y="1538287"/>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sp>
          <p:nvSpPr>
            <p:cNvPr id="99" name="Shape 99"/>
            <p:cNvSpPr/>
            <p:nvPr/>
          </p:nvSpPr>
          <p:spPr>
            <a:xfrm rot="10800000">
              <a:off x="5001899" y="1538287"/>
              <a:ext cx="359400" cy="359400"/>
            </a:xfrm>
            <a:prstGeom prst="corner">
              <a:avLst>
                <a:gd name="adj1" fmla="val 50000"/>
                <a:gd name="adj2" fmla="val 50000"/>
              </a:avLst>
            </a:prstGeom>
            <a:solidFill>
              <a:srgbClr val="C7F464"/>
            </a:solidFill>
            <a:ln>
              <a:noFill/>
            </a:ln>
          </p:spPr>
          <p:txBody>
            <a:bodyPr lIns="91425" tIns="91425" rIns="91425" bIns="91425" anchor="ctr" anchorCtr="0">
              <a:noAutofit/>
            </a:bodyPr>
            <a:lstStyle/>
            <a:p>
              <a:pPr lvl="0">
                <a:spcBef>
                  <a:spcPts val="0"/>
                </a:spcBef>
                <a:buNone/>
              </a:pPr>
              <a:endParaRPr/>
            </a:p>
          </p:txBody>
        </p:sp>
      </p:grpSp>
      <p:grpSp>
        <p:nvGrpSpPr>
          <p:cNvPr id="10" name="Shape 422"/>
          <p:cNvGrpSpPr/>
          <p:nvPr/>
        </p:nvGrpSpPr>
        <p:grpSpPr>
          <a:xfrm>
            <a:off x="1197136" y="1764383"/>
            <a:ext cx="1231495" cy="1199507"/>
            <a:chOff x="5926225" y="921350"/>
            <a:chExt cx="517800" cy="504350"/>
          </a:xfrm>
          <a:solidFill>
            <a:srgbClr val="FFC000"/>
          </a:solidFill>
        </p:grpSpPr>
        <p:sp>
          <p:nvSpPr>
            <p:cNvPr id="11" name="Shape 423"/>
            <p:cNvSpPr/>
            <p:nvPr/>
          </p:nvSpPr>
          <p:spPr>
            <a:xfrm>
              <a:off x="5926225" y="921350"/>
              <a:ext cx="517800" cy="504350"/>
            </a:xfrm>
            <a:custGeom>
              <a:avLst/>
              <a:gdLst/>
              <a:ahLst/>
              <a:cxnLst/>
              <a:rect l="0" t="0" r="0" b="0"/>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grpFill/>
            <a:ln>
              <a:noFill/>
            </a:ln>
          </p:spPr>
          <p:txBody>
            <a:bodyPr lIns="91425" tIns="91425" rIns="91425" bIns="91425" anchor="ctr" anchorCtr="0">
              <a:noAutofit/>
            </a:bodyPr>
            <a:lstStyle/>
            <a:p>
              <a:pPr lvl="0">
                <a:spcBef>
                  <a:spcPts val="0"/>
                </a:spcBef>
                <a:buNone/>
              </a:pPr>
              <a:endParaRPr>
                <a:solidFill>
                  <a:schemeClr val="bg1"/>
                </a:solidFill>
              </a:endParaRPr>
            </a:p>
          </p:txBody>
        </p:sp>
        <p:sp>
          <p:nvSpPr>
            <p:cNvPr id="12" name="Shape 424"/>
            <p:cNvSpPr/>
            <p:nvPr/>
          </p:nvSpPr>
          <p:spPr>
            <a:xfrm>
              <a:off x="6016600" y="1005000"/>
              <a:ext cx="337050" cy="337050"/>
            </a:xfrm>
            <a:custGeom>
              <a:avLst/>
              <a:gdLst/>
              <a:ahLst/>
              <a:cxnLst/>
              <a:rect l="0" t="0" r="0" b="0"/>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grpFill/>
            <a:ln>
              <a:noFill/>
            </a:ln>
          </p:spPr>
          <p:txBody>
            <a:bodyPr lIns="91425" tIns="91425" rIns="91425" bIns="91425" anchor="ctr" anchorCtr="0">
              <a:noAutofit/>
            </a:bodyPr>
            <a:lstStyle/>
            <a:p>
              <a:pPr lvl="0">
                <a:spcBef>
                  <a:spcPts val="0"/>
                </a:spcBef>
                <a:buNone/>
              </a:pPr>
              <a:endParaRPr>
                <a:solidFill>
                  <a:schemeClr val="bg1"/>
                </a:solidFill>
              </a:endParaRPr>
            </a:p>
          </p:txBody>
        </p:sp>
      </p:grpSp>
      <p:pic>
        <p:nvPicPr>
          <p:cNvPr id="13" name="Picture 12"/>
          <p:cNvPicPr>
            <a:picLocks noChangeAspect="1"/>
          </p:cNvPicPr>
          <p:nvPr/>
        </p:nvPicPr>
        <p:blipFill>
          <a:blip r:embed="rId3"/>
          <a:stretch>
            <a:fillRect/>
          </a:stretch>
        </p:blipFill>
        <p:spPr>
          <a:xfrm>
            <a:off x="-31992" y="6179537"/>
            <a:ext cx="9175991" cy="666271"/>
          </a:xfrm>
          <a:prstGeom prst="rect">
            <a:avLst/>
          </a:prstGeom>
        </p:spPr>
      </p:pic>
    </p:spTree>
    <p:extLst>
      <p:ext uri="{BB962C8B-B14F-4D97-AF65-F5344CB8AC3E}">
        <p14:creationId xmlns:p14="http://schemas.microsoft.com/office/powerpoint/2010/main" val="28738157"/>
      </p:ext>
    </p:extLst>
  </p:cSld>
  <p:clrMapOvr>
    <a:masterClrMapping/>
  </p:clrMapOvr>
  <p:transition spd="slow">
    <p:cut/>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92"/>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97136" y="1493193"/>
            <a:ext cx="1306104" cy="1306104"/>
          </a:xfrm>
          <a:prstGeom prst="rect">
            <a:avLst/>
          </a:prstGeom>
        </p:spPr>
      </p:pic>
      <p:sp>
        <p:nvSpPr>
          <p:cNvPr id="93" name="Shape 93"/>
          <p:cNvSpPr txBox="1">
            <a:spLocks noGrp="1"/>
          </p:cNvSpPr>
          <p:nvPr>
            <p:ph type="ctrTitle" idx="4294967295"/>
          </p:nvPr>
        </p:nvSpPr>
        <p:spPr>
          <a:xfrm>
            <a:off x="272385" y="3100943"/>
            <a:ext cx="3155605" cy="1912911"/>
          </a:xfrm>
          <a:prstGeom prst="rect">
            <a:avLst/>
          </a:prstGeom>
        </p:spPr>
        <p:txBody>
          <a:bodyPr lIns="91425" tIns="91425" rIns="91425" bIns="91425" anchor="b" anchorCtr="0">
            <a:noAutofit/>
          </a:bodyPr>
          <a:lstStyle/>
          <a:p>
            <a:pPr lvl="0" algn="ctr" rtl="0">
              <a:spcBef>
                <a:spcPts val="0"/>
              </a:spcBef>
              <a:buNone/>
            </a:pPr>
            <a:r>
              <a:rPr lang="en-US" sz="3200" dirty="0" smtClean="0">
                <a:solidFill>
                  <a:srgbClr val="FFFFFF"/>
                </a:solidFill>
              </a:rPr>
              <a:t>Weather and Solar Power Generation</a:t>
            </a:r>
            <a:endParaRPr lang="en" sz="3200" dirty="0">
              <a:solidFill>
                <a:srgbClr val="FFFFFF"/>
              </a:solidFill>
            </a:endParaRPr>
          </a:p>
        </p:txBody>
      </p:sp>
      <p:grpSp>
        <p:nvGrpSpPr>
          <p:cNvPr id="95" name="Shape 95"/>
          <p:cNvGrpSpPr/>
          <p:nvPr/>
        </p:nvGrpSpPr>
        <p:grpSpPr>
          <a:xfrm>
            <a:off x="740411" y="1361094"/>
            <a:ext cx="2006084" cy="2006084"/>
            <a:chOff x="3782699" y="1538287"/>
            <a:chExt cx="1578600" cy="1578600"/>
          </a:xfrm>
          <a:solidFill>
            <a:srgbClr val="C8F464"/>
          </a:solidFill>
        </p:grpSpPr>
        <p:sp>
          <p:nvSpPr>
            <p:cNvPr id="96" name="Shape 96"/>
            <p:cNvSpPr/>
            <p:nvPr/>
          </p:nvSpPr>
          <p:spPr>
            <a:xfrm>
              <a:off x="3782700" y="2757487"/>
              <a:ext cx="359400" cy="359400"/>
            </a:xfrm>
            <a:prstGeom prst="corner">
              <a:avLst>
                <a:gd name="adj1" fmla="val 50000"/>
                <a:gd name="adj2" fmla="val 50000"/>
              </a:avLst>
            </a:prstGeom>
            <a:grpFill/>
            <a:ln>
              <a:noFill/>
            </a:ln>
          </p:spPr>
          <p:txBody>
            <a:bodyPr lIns="91425" tIns="91425" rIns="91425" bIns="91425" anchor="ctr" anchorCtr="0">
              <a:noAutofit/>
            </a:bodyPr>
            <a:lstStyle/>
            <a:p>
              <a:pPr lvl="0">
                <a:spcBef>
                  <a:spcPts val="0"/>
                </a:spcBef>
                <a:buNone/>
              </a:pPr>
              <a:endParaRPr/>
            </a:p>
          </p:txBody>
        </p:sp>
        <p:sp>
          <p:nvSpPr>
            <p:cNvPr id="97" name="Shape 97"/>
            <p:cNvSpPr/>
            <p:nvPr/>
          </p:nvSpPr>
          <p:spPr>
            <a:xfrm rot="-5400000">
              <a:off x="5001900" y="2757487"/>
              <a:ext cx="359400" cy="359400"/>
            </a:xfrm>
            <a:prstGeom prst="corner">
              <a:avLst>
                <a:gd name="adj1" fmla="val 50000"/>
                <a:gd name="adj2" fmla="val 50000"/>
              </a:avLst>
            </a:prstGeom>
            <a:grpFill/>
            <a:ln>
              <a:noFill/>
            </a:ln>
          </p:spPr>
          <p:txBody>
            <a:bodyPr lIns="91425" tIns="91425" rIns="91425" bIns="91425" anchor="ctr" anchorCtr="0">
              <a:noAutofit/>
            </a:bodyPr>
            <a:lstStyle/>
            <a:p>
              <a:pPr lvl="0">
                <a:spcBef>
                  <a:spcPts val="0"/>
                </a:spcBef>
                <a:buNone/>
              </a:pPr>
              <a:endParaRPr/>
            </a:p>
          </p:txBody>
        </p:sp>
        <p:sp>
          <p:nvSpPr>
            <p:cNvPr id="98" name="Shape 98"/>
            <p:cNvSpPr/>
            <p:nvPr/>
          </p:nvSpPr>
          <p:spPr>
            <a:xfrm rot="5400000">
              <a:off x="3782699" y="1538287"/>
              <a:ext cx="359400" cy="359400"/>
            </a:xfrm>
            <a:prstGeom prst="corner">
              <a:avLst>
                <a:gd name="adj1" fmla="val 50000"/>
                <a:gd name="adj2" fmla="val 50000"/>
              </a:avLst>
            </a:prstGeom>
            <a:grpFill/>
            <a:ln>
              <a:noFill/>
            </a:ln>
          </p:spPr>
          <p:txBody>
            <a:bodyPr lIns="91425" tIns="91425" rIns="91425" bIns="91425" anchor="ctr" anchorCtr="0">
              <a:noAutofit/>
            </a:bodyPr>
            <a:lstStyle/>
            <a:p>
              <a:pPr lvl="0">
                <a:spcBef>
                  <a:spcPts val="0"/>
                </a:spcBef>
                <a:buNone/>
              </a:pPr>
              <a:endParaRPr/>
            </a:p>
          </p:txBody>
        </p:sp>
        <p:sp>
          <p:nvSpPr>
            <p:cNvPr id="99" name="Shape 99"/>
            <p:cNvSpPr/>
            <p:nvPr/>
          </p:nvSpPr>
          <p:spPr>
            <a:xfrm rot="10800000">
              <a:off x="5001899" y="1538287"/>
              <a:ext cx="359400" cy="359400"/>
            </a:xfrm>
            <a:prstGeom prst="corner">
              <a:avLst>
                <a:gd name="adj1" fmla="val 50000"/>
                <a:gd name="adj2" fmla="val 50000"/>
              </a:avLst>
            </a:prstGeom>
            <a:grpFill/>
            <a:ln>
              <a:noFill/>
            </a:ln>
          </p:spPr>
          <p:txBody>
            <a:bodyPr lIns="91425" tIns="91425" rIns="91425" bIns="91425" anchor="ctr" anchorCtr="0">
              <a:noAutofit/>
            </a:bodyPr>
            <a:lstStyle/>
            <a:p>
              <a:pPr lvl="0">
                <a:spcBef>
                  <a:spcPts val="0"/>
                </a:spcBef>
                <a:buNone/>
              </a:pPr>
              <a:endParaRPr/>
            </a:p>
          </p:txBody>
        </p:sp>
      </p:grpSp>
      <p:grpSp>
        <p:nvGrpSpPr>
          <p:cNvPr id="13" name="Shape 541"/>
          <p:cNvGrpSpPr/>
          <p:nvPr/>
        </p:nvGrpSpPr>
        <p:grpSpPr>
          <a:xfrm>
            <a:off x="1056836" y="1812314"/>
            <a:ext cx="1461296" cy="1071419"/>
            <a:chOff x="4610450" y="3703750"/>
            <a:chExt cx="453050" cy="332175"/>
          </a:xfrm>
        </p:grpSpPr>
        <p:sp>
          <p:nvSpPr>
            <p:cNvPr id="14" name="Shape 542"/>
            <p:cNvSpPr/>
            <p:nvPr/>
          </p:nvSpPr>
          <p:spPr>
            <a:xfrm>
              <a:off x="4610450" y="3703750"/>
              <a:ext cx="453050" cy="332175"/>
            </a:xfrm>
            <a:custGeom>
              <a:avLst/>
              <a:gdLst/>
              <a:ahLst/>
              <a:cxnLst/>
              <a:rect l="0" t="0" r="0" b="0"/>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454F5B"/>
            </a:solidFill>
            <a:ln>
              <a:noFill/>
            </a:ln>
          </p:spPr>
          <p:txBody>
            <a:bodyPr lIns="91425" tIns="91425" rIns="91425" bIns="91425" anchor="ctr" anchorCtr="0">
              <a:noAutofit/>
            </a:bodyPr>
            <a:lstStyle/>
            <a:p>
              <a:pPr lvl="0">
                <a:spcBef>
                  <a:spcPts val="0"/>
                </a:spcBef>
                <a:buNone/>
              </a:pPr>
              <a:endParaRPr/>
            </a:p>
          </p:txBody>
        </p:sp>
        <p:sp>
          <p:nvSpPr>
            <p:cNvPr id="15" name="Shape 543"/>
            <p:cNvSpPr/>
            <p:nvPr/>
          </p:nvSpPr>
          <p:spPr>
            <a:xfrm>
              <a:off x="4642200" y="3730000"/>
              <a:ext cx="389550" cy="249150"/>
            </a:xfrm>
            <a:custGeom>
              <a:avLst/>
              <a:gdLst/>
              <a:ahLst/>
              <a:cxnLst/>
              <a:rect l="0" t="0" r="0" b="0"/>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454F5B"/>
            </a:solidFill>
            <a:ln>
              <a:noFill/>
            </a:ln>
          </p:spPr>
          <p:txBody>
            <a:bodyPr lIns="91425" tIns="91425" rIns="91425" bIns="91425" anchor="ctr" anchorCtr="0">
              <a:noAutofit/>
            </a:bodyPr>
            <a:lstStyle/>
            <a:p>
              <a:pPr lvl="0">
                <a:spcBef>
                  <a:spcPts val="0"/>
                </a:spcBef>
                <a:buNone/>
              </a:pPr>
              <a:endParaRPr/>
            </a:p>
          </p:txBody>
        </p:sp>
      </p:grpSp>
      <p:sp>
        <p:nvSpPr>
          <p:cNvPr id="16" name="Shape 94"/>
          <p:cNvSpPr txBox="1">
            <a:spLocks/>
          </p:cNvSpPr>
          <p:nvPr/>
        </p:nvSpPr>
        <p:spPr>
          <a:xfrm>
            <a:off x="3379476" y="694944"/>
            <a:ext cx="5264652" cy="5340096"/>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C7F464"/>
              </a:buClr>
              <a:buSzPct val="100000"/>
              <a:buFont typeface="Montserrat"/>
              <a:buChar char="▣"/>
              <a:defRPr sz="2400" b="0" i="0" u="none" strike="noStrike" cap="none">
                <a:solidFill>
                  <a:srgbClr val="454F5B"/>
                </a:solidFill>
                <a:latin typeface="Montserrat"/>
                <a:ea typeface="Montserrat"/>
                <a:cs typeface="Montserrat"/>
                <a:sym typeface="Montserrat"/>
              </a:defRPr>
            </a:lvl1pPr>
            <a:lvl2pPr marR="0" lvl="1" algn="l" rtl="0">
              <a:lnSpc>
                <a:spcPct val="100000"/>
              </a:lnSpc>
              <a:spcBef>
                <a:spcPts val="480"/>
              </a:spcBef>
              <a:spcAft>
                <a:spcPts val="0"/>
              </a:spcAft>
              <a:buClr>
                <a:srgbClr val="C7F464"/>
              </a:buClr>
              <a:buSzPct val="100000"/>
              <a:buFont typeface="Montserrat"/>
              <a:buChar char="□"/>
              <a:defRPr sz="2000" b="0" i="0" u="none" strike="noStrike" cap="none">
                <a:solidFill>
                  <a:srgbClr val="454F5B"/>
                </a:solidFill>
                <a:latin typeface="Montserrat"/>
                <a:ea typeface="Montserrat"/>
                <a:cs typeface="Montserrat"/>
                <a:sym typeface="Montserrat"/>
              </a:defRPr>
            </a:lvl2pPr>
            <a:lvl3pPr marR="0" lvl="2" algn="l" rtl="0">
              <a:lnSpc>
                <a:spcPct val="100000"/>
              </a:lnSpc>
              <a:spcBef>
                <a:spcPts val="480"/>
              </a:spcBef>
              <a:spcAft>
                <a:spcPts val="0"/>
              </a:spcAft>
              <a:buClr>
                <a:srgbClr val="C7F464"/>
              </a:buClr>
              <a:buSzPct val="100000"/>
              <a:buFont typeface="Montserrat"/>
              <a:buNone/>
              <a:defRPr sz="2000" b="0" i="0" u="none" strike="noStrike" cap="none">
                <a:solidFill>
                  <a:srgbClr val="454F5B"/>
                </a:solidFill>
                <a:latin typeface="Montserrat"/>
                <a:ea typeface="Montserrat"/>
                <a:cs typeface="Montserrat"/>
                <a:sym typeface="Montserrat"/>
              </a:defRPr>
            </a:lvl3pPr>
            <a:lvl4pPr marR="0" lvl="3" algn="l" rtl="0">
              <a:lnSpc>
                <a:spcPct val="100000"/>
              </a:lnSpc>
              <a:spcBef>
                <a:spcPts val="360"/>
              </a:spcBef>
              <a:spcAft>
                <a:spcPts val="0"/>
              </a:spcAft>
              <a:buClr>
                <a:srgbClr val="C7F464"/>
              </a:buClr>
              <a:buSzPct val="100000"/>
              <a:buFont typeface="Montserrat"/>
              <a:buNone/>
              <a:defRPr sz="1800" b="0" i="0" u="none" strike="noStrike" cap="none">
                <a:solidFill>
                  <a:srgbClr val="454F5B"/>
                </a:solidFill>
                <a:latin typeface="Montserrat"/>
                <a:ea typeface="Montserrat"/>
                <a:cs typeface="Montserrat"/>
                <a:sym typeface="Montserrat"/>
              </a:defRPr>
            </a:lvl4pPr>
            <a:lvl5pPr marR="0" lvl="4" algn="l" rtl="0">
              <a:lnSpc>
                <a:spcPct val="100000"/>
              </a:lnSpc>
              <a:spcBef>
                <a:spcPts val="360"/>
              </a:spcBef>
              <a:spcAft>
                <a:spcPts val="0"/>
              </a:spcAft>
              <a:buClr>
                <a:srgbClr val="C7F464"/>
              </a:buClr>
              <a:buSzPct val="100000"/>
              <a:buFont typeface="Montserrat"/>
              <a:buNone/>
              <a:defRPr sz="1800" b="0" i="0" u="none" strike="noStrike" cap="none">
                <a:solidFill>
                  <a:srgbClr val="454F5B"/>
                </a:solidFill>
                <a:latin typeface="Montserrat"/>
                <a:ea typeface="Montserrat"/>
                <a:cs typeface="Montserrat"/>
                <a:sym typeface="Montserrat"/>
              </a:defRPr>
            </a:lvl5pPr>
            <a:lvl6pPr marR="0" lvl="5" algn="l" rtl="0">
              <a:lnSpc>
                <a:spcPct val="100000"/>
              </a:lnSpc>
              <a:spcBef>
                <a:spcPts val="360"/>
              </a:spcBef>
              <a:spcAft>
                <a:spcPts val="0"/>
              </a:spcAft>
              <a:buClr>
                <a:srgbClr val="C7F464"/>
              </a:buClr>
              <a:buSzPct val="100000"/>
              <a:buFont typeface="Montserrat"/>
              <a:buNone/>
              <a:defRPr sz="1800" b="0" i="0" u="none" strike="noStrike" cap="none">
                <a:solidFill>
                  <a:srgbClr val="454F5B"/>
                </a:solidFill>
                <a:latin typeface="Montserrat"/>
                <a:ea typeface="Montserrat"/>
                <a:cs typeface="Montserrat"/>
                <a:sym typeface="Montserrat"/>
              </a:defRPr>
            </a:lvl6pPr>
            <a:lvl7pPr marR="0" lvl="6" algn="l" rtl="0">
              <a:lnSpc>
                <a:spcPct val="100000"/>
              </a:lnSpc>
              <a:spcBef>
                <a:spcPts val="360"/>
              </a:spcBef>
              <a:spcAft>
                <a:spcPts val="0"/>
              </a:spcAft>
              <a:buClr>
                <a:srgbClr val="C7F464"/>
              </a:buClr>
              <a:buSzPct val="100000"/>
              <a:buFont typeface="Montserrat"/>
              <a:buNone/>
              <a:defRPr sz="1800" b="0" i="0" u="none" strike="noStrike" cap="none">
                <a:solidFill>
                  <a:srgbClr val="454F5B"/>
                </a:solidFill>
                <a:latin typeface="Montserrat"/>
                <a:ea typeface="Montserrat"/>
                <a:cs typeface="Montserrat"/>
                <a:sym typeface="Montserrat"/>
              </a:defRPr>
            </a:lvl7pPr>
            <a:lvl8pPr marR="0" lvl="7" algn="l" rtl="0">
              <a:lnSpc>
                <a:spcPct val="100000"/>
              </a:lnSpc>
              <a:spcBef>
                <a:spcPts val="360"/>
              </a:spcBef>
              <a:spcAft>
                <a:spcPts val="0"/>
              </a:spcAft>
              <a:buClr>
                <a:srgbClr val="C7F464"/>
              </a:buClr>
              <a:buSzPct val="100000"/>
              <a:buFont typeface="Montserrat"/>
              <a:buNone/>
              <a:defRPr sz="1800" b="0" i="0" u="none" strike="noStrike" cap="none">
                <a:solidFill>
                  <a:srgbClr val="454F5B"/>
                </a:solidFill>
                <a:latin typeface="Montserrat"/>
                <a:ea typeface="Montserrat"/>
                <a:cs typeface="Montserrat"/>
                <a:sym typeface="Montserrat"/>
              </a:defRPr>
            </a:lvl8pPr>
            <a:lvl9pPr marR="0" lvl="8" algn="l" rtl="0">
              <a:lnSpc>
                <a:spcPct val="100000"/>
              </a:lnSpc>
              <a:spcBef>
                <a:spcPts val="360"/>
              </a:spcBef>
              <a:spcAft>
                <a:spcPts val="0"/>
              </a:spcAft>
              <a:buClr>
                <a:srgbClr val="C7F464"/>
              </a:buClr>
              <a:buSzPct val="100000"/>
              <a:buFont typeface="Montserrat"/>
              <a:buNone/>
              <a:defRPr sz="1800" b="0" i="0" u="none" strike="noStrike" cap="none">
                <a:solidFill>
                  <a:srgbClr val="454F5B"/>
                </a:solidFill>
                <a:latin typeface="Montserrat"/>
                <a:ea typeface="Montserrat"/>
                <a:cs typeface="Montserrat"/>
                <a:sym typeface="Montserrat"/>
              </a:defRPr>
            </a:lvl9pPr>
          </a:lstStyle>
          <a:p>
            <a:pPr algn="ctr">
              <a:spcBef>
                <a:spcPts val="0"/>
              </a:spcBef>
              <a:buNone/>
            </a:pPr>
            <a:r>
              <a:rPr lang="en-US" dirty="0"/>
              <a:t>Meteorological conditions affect the solar panel’s power generation.</a:t>
            </a:r>
          </a:p>
          <a:p>
            <a:pPr algn="ctr">
              <a:spcBef>
                <a:spcPts val="0"/>
              </a:spcBef>
              <a:buNone/>
            </a:pPr>
            <a:r>
              <a:rPr lang="en-US" dirty="0"/>
              <a:t> </a:t>
            </a:r>
          </a:p>
          <a:p>
            <a:pPr algn="ctr">
              <a:spcBef>
                <a:spcPts val="0"/>
              </a:spcBef>
              <a:buNone/>
            </a:pPr>
            <a:r>
              <a:rPr lang="en-US" dirty="0"/>
              <a:t>Various parameters like irradiance, pressure and temperature may contribute or hinder the panel from absorbing solar energy. </a:t>
            </a:r>
          </a:p>
          <a:p>
            <a:pPr algn="ctr">
              <a:spcBef>
                <a:spcPts val="0"/>
              </a:spcBef>
              <a:buNone/>
            </a:pPr>
            <a:endParaRPr lang="en-US" dirty="0"/>
          </a:p>
          <a:p>
            <a:pPr algn="ctr">
              <a:spcBef>
                <a:spcPts val="0"/>
              </a:spcBef>
              <a:buNone/>
            </a:pPr>
            <a:r>
              <a:rPr lang="en-US" dirty="0"/>
              <a:t>Studies and algorithms have been designed for predicting the power generated in relation to the changes of the weather.</a:t>
            </a:r>
          </a:p>
        </p:txBody>
      </p:sp>
      <p:pic>
        <p:nvPicPr>
          <p:cNvPr id="17" name="Picture 16"/>
          <p:cNvPicPr>
            <a:picLocks noChangeAspect="1"/>
          </p:cNvPicPr>
          <p:nvPr/>
        </p:nvPicPr>
        <p:blipFill>
          <a:blip r:embed="rId4"/>
          <a:stretch>
            <a:fillRect/>
          </a:stretch>
        </p:blipFill>
        <p:spPr>
          <a:xfrm>
            <a:off x="-31992" y="6191729"/>
            <a:ext cx="9175991" cy="666271"/>
          </a:xfrm>
          <a:prstGeom prst="rect">
            <a:avLst/>
          </a:prstGeom>
        </p:spPr>
      </p:pic>
    </p:spTree>
    <p:extLst>
      <p:ext uri="{BB962C8B-B14F-4D97-AF65-F5344CB8AC3E}">
        <p14:creationId xmlns:p14="http://schemas.microsoft.com/office/powerpoint/2010/main" val="1303718102"/>
      </p:ext>
    </p:extLst>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p:nvPr/>
        </p:nvSpPr>
        <p:spPr>
          <a:xfrm>
            <a:off x="0" y="0"/>
            <a:ext cx="9144000" cy="1246909"/>
          </a:xfrm>
          <a:prstGeom prst="rect">
            <a:avLst/>
          </a:prstGeom>
          <a:solidFill>
            <a:srgbClr val="C7F464"/>
          </a:solidFill>
          <a:ln>
            <a:noFill/>
          </a:ln>
        </p:spPr>
        <p:txBody>
          <a:bodyPr lIns="91425" tIns="91425" rIns="91425" bIns="91425" anchor="ctr" anchorCtr="0">
            <a:noAutofit/>
          </a:bodyPr>
          <a:lstStyle/>
          <a:p>
            <a:pPr lvl="0">
              <a:spcBef>
                <a:spcPts val="0"/>
              </a:spcBef>
              <a:buNone/>
            </a:pPr>
            <a:endParaRPr/>
          </a:p>
        </p:txBody>
      </p:sp>
      <p:sp>
        <p:nvSpPr>
          <p:cNvPr id="68" name="Shape 68"/>
          <p:cNvSpPr txBox="1">
            <a:spLocks noGrp="1"/>
          </p:cNvSpPr>
          <p:nvPr>
            <p:ph type="ctrTitle" idx="4294967295"/>
          </p:nvPr>
        </p:nvSpPr>
        <p:spPr>
          <a:xfrm>
            <a:off x="-103404" y="175347"/>
            <a:ext cx="10187100" cy="1546500"/>
          </a:xfrm>
          <a:prstGeom prst="rect">
            <a:avLst/>
          </a:prstGeom>
        </p:spPr>
        <p:txBody>
          <a:bodyPr lIns="91425" tIns="91425" rIns="91425" bIns="91425" anchor="b" anchorCtr="0">
            <a:noAutofit/>
          </a:bodyPr>
          <a:lstStyle/>
          <a:p>
            <a:pPr lvl="0">
              <a:spcBef>
                <a:spcPts val="0"/>
              </a:spcBef>
              <a:buNone/>
            </a:pPr>
            <a:r>
              <a:rPr lang="en-US" sz="10000" dirty="0" smtClean="0">
                <a:solidFill>
                  <a:srgbClr val="4ECDC4"/>
                </a:solidFill>
              </a:rPr>
              <a:t>The Problem</a:t>
            </a:r>
            <a:endParaRPr lang="en" sz="10000" dirty="0">
              <a:solidFill>
                <a:srgbClr val="4ECDC4"/>
              </a:solidFill>
            </a:endParaRPr>
          </a:p>
        </p:txBody>
      </p:sp>
      <p:sp>
        <p:nvSpPr>
          <p:cNvPr id="69" name="Shape 69"/>
          <p:cNvSpPr txBox="1">
            <a:spLocks noGrp="1"/>
          </p:cNvSpPr>
          <p:nvPr>
            <p:ph type="subTitle" idx="4294967295"/>
          </p:nvPr>
        </p:nvSpPr>
        <p:spPr>
          <a:xfrm>
            <a:off x="449685" y="1731809"/>
            <a:ext cx="8517426" cy="1926734"/>
          </a:xfrm>
          <a:prstGeom prst="rect">
            <a:avLst/>
          </a:prstGeom>
        </p:spPr>
        <p:txBody>
          <a:bodyPr lIns="91425" tIns="91425" rIns="91425" bIns="91425" anchor="t" anchorCtr="0">
            <a:noAutofit/>
          </a:bodyPr>
          <a:lstStyle/>
          <a:p>
            <a:pPr lvl="0">
              <a:spcBef>
                <a:spcPts val="0"/>
              </a:spcBef>
              <a:buNone/>
            </a:pPr>
            <a:r>
              <a:rPr lang="en-US" sz="2800" dirty="0"/>
              <a:t>Development and optimization of  of </a:t>
            </a:r>
            <a:r>
              <a:rPr lang="en-US" sz="2800" dirty="0" smtClean="0"/>
              <a:t>Photovoltaic </a:t>
            </a:r>
            <a:r>
              <a:rPr lang="en-US" sz="2800" dirty="0"/>
              <a:t>systems for household use is an increasing industry in the </a:t>
            </a:r>
            <a:r>
              <a:rPr lang="en-US" sz="2800" dirty="0" smtClean="0"/>
              <a:t>Philippines. </a:t>
            </a:r>
            <a:r>
              <a:rPr lang="en-US" sz="2800" dirty="0"/>
              <a:t>With this, there is a need </a:t>
            </a:r>
            <a:r>
              <a:rPr lang="en-US" sz="2800" dirty="0" smtClean="0"/>
              <a:t>to  </a:t>
            </a:r>
            <a:r>
              <a:rPr lang="en-US" sz="2800" dirty="0"/>
              <a:t>provide visual presentation of data that is comprehensive, simple and accessible to consumers.</a:t>
            </a:r>
            <a:endParaRPr lang="en" sz="2800" dirty="0"/>
          </a:p>
        </p:txBody>
      </p:sp>
      <p:sp>
        <p:nvSpPr>
          <p:cNvPr id="71" name="Shape 71"/>
          <p:cNvSpPr/>
          <p:nvPr/>
        </p:nvSpPr>
        <p:spPr>
          <a:xfrm>
            <a:off x="2229498" y="4618381"/>
            <a:ext cx="4685004" cy="190413"/>
          </a:xfrm>
          <a:prstGeom prst="rect">
            <a:avLst/>
          </a:prstGeom>
          <a:solidFill>
            <a:srgbClr val="454F5B"/>
          </a:solidFill>
          <a:ln>
            <a:noFill/>
          </a:ln>
        </p:spPr>
        <p:txBody>
          <a:bodyPr lIns="91425" tIns="91425" rIns="91425" bIns="91425" anchor="ctr" anchorCtr="0">
            <a:noAutofit/>
          </a:bodyPr>
          <a:lstStyle/>
          <a:p>
            <a:pPr lvl="0">
              <a:spcBef>
                <a:spcPts val="0"/>
              </a:spcBef>
              <a:buNone/>
            </a:pPr>
            <a:endParaRPr>
              <a:solidFill>
                <a:srgbClr val="454F5B"/>
              </a:solidFill>
            </a:endParaRPr>
          </a:p>
        </p:txBody>
      </p:sp>
      <p:pic>
        <p:nvPicPr>
          <p:cNvPr id="6" name="Picture 5"/>
          <p:cNvPicPr>
            <a:picLocks noChangeAspect="1"/>
          </p:cNvPicPr>
          <p:nvPr/>
        </p:nvPicPr>
        <p:blipFill>
          <a:blip r:embed="rId3"/>
          <a:stretch>
            <a:fillRect/>
          </a:stretch>
        </p:blipFill>
        <p:spPr>
          <a:xfrm>
            <a:off x="-31992" y="6191729"/>
            <a:ext cx="9175991" cy="666271"/>
          </a:xfrm>
          <a:prstGeom prst="rect">
            <a:avLst/>
          </a:prstGeom>
        </p:spPr>
      </p:pic>
    </p:spTree>
    <p:extLst>
      <p:ext uri="{BB962C8B-B14F-4D97-AF65-F5344CB8AC3E}">
        <p14:creationId xmlns:p14="http://schemas.microsoft.com/office/powerpoint/2010/main" val="1907303800"/>
      </p:ext>
    </p:extLst>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OBJECTIVES</a:t>
            </a:r>
            <a:endParaRPr lang="en-US" i="1" dirty="0"/>
          </a:p>
        </p:txBody>
      </p:sp>
      <p:sp>
        <p:nvSpPr>
          <p:cNvPr id="3" name="Text Placeholder 2"/>
          <p:cNvSpPr>
            <a:spLocks noGrp="1"/>
          </p:cNvSpPr>
          <p:nvPr>
            <p:ph type="body" idx="1"/>
          </p:nvPr>
        </p:nvSpPr>
        <p:spPr>
          <a:xfrm>
            <a:off x="413832" y="2272169"/>
            <a:ext cx="2501699" cy="3492191"/>
          </a:xfrm>
        </p:spPr>
        <p:txBody>
          <a:bodyPr/>
          <a:lstStyle/>
          <a:p>
            <a:pPr algn="r">
              <a:buNone/>
            </a:pPr>
            <a:r>
              <a:rPr lang="en-US" dirty="0" smtClean="0"/>
              <a:t>Install </a:t>
            </a:r>
            <a:r>
              <a:rPr lang="en-US" dirty="0"/>
              <a:t>and modify a weather station with an integrated data server for real-time energy data monitoring.</a:t>
            </a:r>
          </a:p>
        </p:txBody>
      </p:sp>
      <p:sp>
        <p:nvSpPr>
          <p:cNvPr id="4" name="Text Placeholder 3"/>
          <p:cNvSpPr>
            <a:spLocks noGrp="1"/>
          </p:cNvSpPr>
          <p:nvPr>
            <p:ph type="body" idx="2"/>
          </p:nvPr>
        </p:nvSpPr>
        <p:spPr>
          <a:xfrm>
            <a:off x="3263937" y="2272169"/>
            <a:ext cx="2629888" cy="1733798"/>
          </a:xfrm>
        </p:spPr>
        <p:txBody>
          <a:bodyPr/>
          <a:lstStyle/>
          <a:p>
            <a:pPr algn="just">
              <a:buNone/>
            </a:pPr>
            <a:r>
              <a:rPr lang="en-US" dirty="0" smtClean="0"/>
              <a:t>Design </a:t>
            </a:r>
            <a:r>
              <a:rPr lang="en-US" dirty="0"/>
              <a:t>a web and mobile application for a Real-Time Weather and Energy Monitoring System.</a:t>
            </a:r>
          </a:p>
        </p:txBody>
      </p:sp>
      <p:sp>
        <p:nvSpPr>
          <p:cNvPr id="5" name="Text Placeholder 4"/>
          <p:cNvSpPr>
            <a:spLocks noGrp="1"/>
          </p:cNvSpPr>
          <p:nvPr>
            <p:ph type="body" idx="3"/>
          </p:nvPr>
        </p:nvSpPr>
        <p:spPr>
          <a:xfrm>
            <a:off x="6083735" y="2272169"/>
            <a:ext cx="2926153" cy="3492192"/>
          </a:xfrm>
        </p:spPr>
        <p:txBody>
          <a:bodyPr/>
          <a:lstStyle/>
          <a:p>
            <a:pPr>
              <a:buNone/>
            </a:pPr>
            <a:r>
              <a:rPr lang="en-US" dirty="0" smtClean="0"/>
              <a:t>Use </a:t>
            </a:r>
            <a:r>
              <a:rPr lang="en-US" dirty="0"/>
              <a:t>the integrated weather metric-based power prediction algorithm to provide the household with information they can use for energy management</a:t>
            </a:r>
          </a:p>
        </p:txBody>
      </p:sp>
      <p:pic>
        <p:nvPicPr>
          <p:cNvPr id="6" name="Picture 5"/>
          <p:cNvPicPr>
            <a:picLocks noChangeAspect="1"/>
          </p:cNvPicPr>
          <p:nvPr/>
        </p:nvPicPr>
        <p:blipFill>
          <a:blip r:embed="rId3"/>
          <a:stretch>
            <a:fillRect/>
          </a:stretch>
        </p:blipFill>
        <p:spPr>
          <a:xfrm>
            <a:off x="-31992" y="6191729"/>
            <a:ext cx="9175991" cy="666271"/>
          </a:xfrm>
          <a:prstGeom prst="rect">
            <a:avLst/>
          </a:prstGeom>
        </p:spPr>
      </p:pic>
    </p:spTree>
    <p:extLst>
      <p:ext uri="{BB962C8B-B14F-4D97-AF65-F5344CB8AC3E}">
        <p14:creationId xmlns:p14="http://schemas.microsoft.com/office/powerpoint/2010/main" val="13879071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OBJECTIVE #1</a:t>
            </a:r>
            <a:endParaRPr lang="en-US" i="1" dirty="0"/>
          </a:p>
        </p:txBody>
      </p:sp>
      <p:sp>
        <p:nvSpPr>
          <p:cNvPr id="3" name="Text Placeholder 2"/>
          <p:cNvSpPr>
            <a:spLocks noGrp="1"/>
          </p:cNvSpPr>
          <p:nvPr>
            <p:ph type="body" idx="1"/>
          </p:nvPr>
        </p:nvSpPr>
        <p:spPr>
          <a:xfrm>
            <a:off x="1258457" y="1932194"/>
            <a:ext cx="6595091" cy="1206513"/>
          </a:xfrm>
        </p:spPr>
        <p:txBody>
          <a:bodyPr/>
          <a:lstStyle/>
          <a:p>
            <a:pPr algn="ctr">
              <a:buNone/>
            </a:pPr>
            <a:r>
              <a:rPr lang="en-US" sz="2800" dirty="0" smtClean="0"/>
              <a:t>Design </a:t>
            </a:r>
            <a:r>
              <a:rPr lang="en-US" sz="2800" dirty="0"/>
              <a:t>a web and mobile application for </a:t>
            </a:r>
            <a:r>
              <a:rPr lang="en-US" sz="2800" dirty="0" smtClean="0"/>
              <a:t>real-time Weather </a:t>
            </a:r>
            <a:r>
              <a:rPr lang="en-US" sz="2800" dirty="0"/>
              <a:t>Meter data. </a:t>
            </a:r>
          </a:p>
        </p:txBody>
      </p:sp>
      <p:sp>
        <p:nvSpPr>
          <p:cNvPr id="4" name="Text Placeholder 3"/>
          <p:cNvSpPr>
            <a:spLocks noGrp="1"/>
          </p:cNvSpPr>
          <p:nvPr>
            <p:ph type="body" idx="2"/>
          </p:nvPr>
        </p:nvSpPr>
        <p:spPr>
          <a:xfrm>
            <a:off x="1532672" y="3478322"/>
            <a:ext cx="6635968" cy="1733798"/>
          </a:xfrm>
        </p:spPr>
        <p:txBody>
          <a:bodyPr/>
          <a:lstStyle/>
          <a:p>
            <a:pPr algn="just">
              <a:buNone/>
            </a:pPr>
            <a:r>
              <a:rPr lang="en-US" sz="2400" dirty="0" smtClean="0"/>
              <a:t>a. Prepare </a:t>
            </a:r>
            <a:r>
              <a:rPr lang="en-US" sz="2400" dirty="0"/>
              <a:t>weather station set-up</a:t>
            </a:r>
          </a:p>
          <a:p>
            <a:pPr algn="just">
              <a:buNone/>
            </a:pPr>
            <a:r>
              <a:rPr lang="en-US" sz="2400" dirty="0" smtClean="0"/>
              <a:t>b. Interface </a:t>
            </a:r>
            <a:r>
              <a:rPr lang="en-US" sz="2400" dirty="0"/>
              <a:t>web server with the weather station</a:t>
            </a:r>
          </a:p>
          <a:p>
            <a:pPr algn="just">
              <a:buNone/>
            </a:pPr>
            <a:r>
              <a:rPr lang="en-US" sz="2400" dirty="0" smtClean="0"/>
              <a:t>c. Verify </a:t>
            </a:r>
            <a:r>
              <a:rPr lang="en-US" sz="2400" dirty="0"/>
              <a:t>real-time data integrity</a:t>
            </a:r>
          </a:p>
        </p:txBody>
      </p:sp>
      <p:pic>
        <p:nvPicPr>
          <p:cNvPr id="6" name="Picture 5"/>
          <p:cNvPicPr>
            <a:picLocks noChangeAspect="1"/>
          </p:cNvPicPr>
          <p:nvPr/>
        </p:nvPicPr>
        <p:blipFill>
          <a:blip r:embed="rId3"/>
          <a:stretch>
            <a:fillRect/>
          </a:stretch>
        </p:blipFill>
        <p:spPr>
          <a:xfrm>
            <a:off x="-31992" y="6191729"/>
            <a:ext cx="9175991" cy="666271"/>
          </a:xfrm>
          <a:prstGeom prst="rect">
            <a:avLst/>
          </a:prstGeom>
        </p:spPr>
      </p:pic>
    </p:spTree>
    <p:extLst>
      <p:ext uri="{BB962C8B-B14F-4D97-AF65-F5344CB8AC3E}">
        <p14:creationId xmlns:p14="http://schemas.microsoft.com/office/powerpoint/2010/main" val="1299698540"/>
      </p:ext>
    </p:extLst>
  </p:cSld>
  <p:clrMapOvr>
    <a:masterClrMapping/>
  </p:clrMapOvr>
  <p:timing>
    <p:tnLst>
      <p:par>
        <p:cTn id="1" dur="indefinite" restart="never" nodeType="tmRoot"/>
      </p:par>
    </p:tnLst>
  </p:timing>
</p:sld>
</file>

<file path=ppt/theme/theme1.xml><?xml version="1.0" encoding="utf-8"?>
<a:theme xmlns:a="http://schemas.openxmlformats.org/drawingml/2006/main" name="Desdemon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4263</TotalTime>
  <Words>5705</Words>
  <Application>Microsoft Macintosh PowerPoint</Application>
  <PresentationFormat>On-screen Show (4:3)</PresentationFormat>
  <Paragraphs>686</Paragraphs>
  <Slides>62</Slides>
  <Notes>48</Notes>
  <HiddenSlides>9</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62</vt:i4>
      </vt:variant>
    </vt:vector>
  </HeadingPairs>
  <TitlesOfParts>
    <vt:vector size="68" baseType="lpstr">
      <vt:lpstr>Bebas Neue</vt:lpstr>
      <vt:lpstr>Montserrat</vt:lpstr>
      <vt:lpstr>Times New Roman</vt:lpstr>
      <vt:lpstr>Wingdings</vt:lpstr>
      <vt:lpstr>Arial</vt:lpstr>
      <vt:lpstr>Desdemona template</vt:lpstr>
      <vt:lpstr>Application Design for Data Visualization in a Real-Time Power Prediction System with Weather Metrics Integration  Llanes, RizzAH GRACE SAMBO, JULIUS JAY  Thesis Adviser:  MACABEBE, Erees Queen  Master Student Consultants:CREAYLA, CHristine May and garcia, felan carlo</vt:lpstr>
      <vt:lpstr>The Global Conondrum</vt:lpstr>
      <vt:lpstr>The PH Context</vt:lpstr>
      <vt:lpstr>Why Bother With Solar</vt:lpstr>
      <vt:lpstr>Data Viz Biz</vt:lpstr>
      <vt:lpstr>Data Viz Biz</vt:lpstr>
      <vt:lpstr>The Problem</vt:lpstr>
      <vt:lpstr>OBJECTIVES</vt:lpstr>
      <vt:lpstr>OBJECTIVE #1</vt:lpstr>
      <vt:lpstr>OBJECTIVE #2</vt:lpstr>
      <vt:lpstr>OBJECTIVE #3</vt:lpstr>
      <vt:lpstr>SCOPE AND LIMITATIONS</vt:lpstr>
      <vt:lpstr>Methodology</vt:lpstr>
      <vt:lpstr>Weather Station</vt:lpstr>
      <vt:lpstr>PowerPoint Presentation</vt:lpstr>
      <vt:lpstr>PowerPoint Presentation</vt:lpstr>
      <vt:lpstr>P H O T O</vt:lpstr>
      <vt:lpstr> Interfacing, Raspberry Pi Server and Data Collection</vt:lpstr>
      <vt:lpstr>Integrating the Power Prediction Algorithm</vt:lpstr>
      <vt:lpstr>Review of Related LIterature</vt:lpstr>
      <vt:lpstr>ON THE INVESTIGATION OF PV OUTPUT POWER REDUCTION DUE TO DUST ACCUMULATION AND WEATHER CONDITIONS  This study focused on determining the effects of dust and weather conditions on the power generated by their Photovoltaic panels. They utilized a solar irradiance model, PV temperature model, and ARM Cortex-M4 microcontroller for their tests.  Their results showed power output reductions in the following conditions:10.8% in the relative humidity of 52.24%40% during rainy conditions with humidity of 76.32%45% during cloudy conditions with 60.45%</vt:lpstr>
      <vt:lpstr>MINIMALISM IN DESIGNING USER INTERFACE OF COMMERCIAL WEBSITES BASED ON GESTALT VISUAL PERCEPTION LAWS  The proponents of the study conducted a research-based investigation on the three top active websites in technology: Apple, Microsoft, and IBM. They used Gestalt rules and established a significant connection to the minimalist properties in a website. These laws and principles were then applied to the websites of the three companies, showing how minimalism greatly helped their website connect to their audience.</vt:lpstr>
      <vt:lpstr>W E A T H E R</vt:lpstr>
      <vt:lpstr>Weather Station</vt:lpstr>
      <vt:lpstr>Solar Irradiance Forecasting Model</vt:lpstr>
      <vt:lpstr>Real-Time Energy Monitoring System</vt:lpstr>
      <vt:lpstr>Results</vt:lpstr>
      <vt:lpstr>Weather Meter Calibration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lpstr>PowerPoint Presentation</vt:lpstr>
      <vt:lpstr>Data Visualization</vt:lpstr>
      <vt:lpstr>Data Visualization</vt:lpstr>
      <vt:lpstr>PowerPoint Presentation</vt:lpstr>
      <vt:lpstr>PowerPoint Presentation</vt:lpstr>
      <vt:lpstr>PowerPoint Presentation</vt:lpstr>
      <vt:lpstr>PowerPoint Presentation</vt:lpstr>
      <vt:lpstr>PowerPoint Presentation</vt:lpstr>
      <vt:lpstr>The Solar Solution</vt:lpstr>
      <vt:lpstr>Weather and Solar Power Generation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Technopreneurship Innovation  Invention  Startup</dc:title>
  <cp:lastModifiedBy>Julius Jay Sambo</cp:lastModifiedBy>
  <cp:revision>154</cp:revision>
  <cp:lastPrinted>2017-03-14T06:04:22Z</cp:lastPrinted>
  <dcterms:modified xsi:type="dcterms:W3CDTF">2017-04-03T05:20:16Z</dcterms:modified>
</cp:coreProperties>
</file>